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roxima Nova"/>
      <p:regular r:id="rId46"/>
      <p:bold r:id="rId47"/>
      <p:italic r:id="rId48"/>
      <p:boldItalic r:id="rId49"/>
    </p:embeddedFont>
    <p:embeddedFont>
      <p:font typeface="Quattrocento Sans"/>
      <p:regular r:id="rId50"/>
      <p:bold r:id="rId51"/>
      <p:italic r:id="rId52"/>
      <p:boldItalic r:id="rId53"/>
    </p:embeddedFont>
    <p:embeddedFont>
      <p:font typeface="Proxima Nova Semibold"/>
      <p:regular r:id="rId54"/>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AD07E7-4CA0-4878-BC51-9D980BEFC9E6}">
  <a:tblStyle styleId="{22AD07E7-4CA0-4878-BC51-9D980BEFC9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6.xml"/><Relationship Id="rId55" Type="http://schemas.openxmlformats.org/officeDocument/2006/relationships/font" Target="fonts/ProximaNovaSemibold-bold.fntdata"/><Relationship Id="rId10" Type="http://schemas.openxmlformats.org/officeDocument/2006/relationships/slide" Target="slides/slide5.xml"/><Relationship Id="rId54" Type="http://schemas.openxmlformats.org/officeDocument/2006/relationships/font" Target="fonts/ProximaNovaSemibold-regular.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roximaNova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9093425af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9093425a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9093425af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9093425af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909342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909342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9093425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9093425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9093425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9093425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79093425a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79093425a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79093425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79093425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9093425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9093425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79093425af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79093425af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9093425a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79093425a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790ab586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790ab586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790ab5864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790ab5864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7ca54b49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7ca54b49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9093425a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9093425a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79093425a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79093425a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90ab5864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90ab5864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90ab586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790ab5864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90ab5864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90ab5864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4dcb308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4dcb308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4dcb308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4dcb308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4dcb308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4dcb308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90ab586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90ab586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4dcb3085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4dcb3085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4dcb3085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4dcb3085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4dcb3085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a4dcb3085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a4dcb3085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a4dcb3085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4dcb308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4dcb308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a4dcb3085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a4dcb3085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a4dcb3085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a4dcb3085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4dcb308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4dcb3085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4dcb3085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4dcb3085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4dcb3085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a4dcb3085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790ab5864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790ab5864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4dcb3085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a4dcb3085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790ab586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790ab586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790ab586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790ab586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90ab5864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90ab5864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790ab5864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790ab5864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90ab586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90ab586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bg>
      <p:bgPr>
        <a:solidFill>
          <a:srgbClr val="3EADA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med" w="med" type="none"/>
            <a:tailEnd len="med" w="med" type="none"/>
          </a:ln>
        </p:spPr>
      </p:cxnSp>
      <p:pic>
        <p:nvPicPr>
          <p:cNvPr descr="style3singlecolormid.png" id="14" name="Google Shape;14;p2"/>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F3F3F3"/>
              </a:buClr>
              <a:buSzPts val="1800"/>
              <a:buNone/>
              <a:defRPr>
                <a:solidFill>
                  <a:srgbClr val="F3F3F3"/>
                </a:solidFill>
              </a:defRPr>
            </a:lvl1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ctr">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ctr">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ctr">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ctr">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ctr">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ctr">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ctr">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ctr">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latin typeface="Droid Sans"/>
                <a:ea typeface="Droid Sans"/>
                <a:cs typeface="Droid Sans"/>
                <a:sym typeface="Droid Sans"/>
              </a:rPr>
              <a:t>xx%</a:t>
            </a:r>
            <a:endParaRPr b="1" sz="12000">
              <a:latin typeface="Droid Sans"/>
              <a:ea typeface="Droid Sans"/>
              <a:cs typeface="Droid Sans"/>
              <a:sym typeface="Droid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med" w="med" type="none"/>
            <a:tailEnd len="med" w="med" type="none"/>
          </a:ln>
        </p:spPr>
      </p:cxnSp>
      <p:sp>
        <p:nvSpPr>
          <p:cNvPr id="72" name="Google Shape;72;p14"/>
          <p:cNvSpPr txBox="1"/>
          <p:nvPr>
            <p:ph type="title"/>
          </p:nvPr>
        </p:nvSpPr>
        <p:spPr>
          <a:xfrm>
            <a:off x="658375" y="1389900"/>
            <a:ext cx="3423600" cy="518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4"/>
          <p:cNvSpPr txBox="1"/>
          <p:nvPr>
            <p:ph idx="1" type="subTitle"/>
          </p:nvPr>
        </p:nvSpPr>
        <p:spPr>
          <a:xfrm>
            <a:off x="658425" y="2574950"/>
            <a:ext cx="3423600" cy="17850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p:spPr>
        <p:txBody>
          <a:bodyPr anchorCtr="0" anchor="t" bIns="91425" lIns="91425" spcFirstLastPara="1" rIns="91425" wrap="square" tIns="91425">
            <a:noAutofit/>
          </a:bodyPr>
          <a:lstStyle>
            <a:lvl1pPr lvl="0">
              <a:spcBef>
                <a:spcPts val="0"/>
              </a:spcBef>
              <a:spcAft>
                <a:spcPts val="0"/>
              </a:spcAft>
              <a:buNone/>
              <a:defRPr b="1" sz="3600">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med" w="med" type="none"/>
            <a:tailEnd len="med" w="med" type="none"/>
          </a:ln>
        </p:spPr>
      </p:cxnSp>
      <p:pic>
        <p:nvPicPr>
          <p:cNvPr descr="strips_color.png" id="21" name="Google Shape;21;p3"/>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Proxima Nova"/>
              <a:buNone/>
              <a:defRPr sz="3600">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a:latin typeface="Proxima Nova"/>
                <a:ea typeface="Proxima Nova"/>
                <a:cs typeface="Proxima Nova"/>
                <a:sym typeface="Proxima Nova"/>
              </a:defRPr>
            </a:lvl1pPr>
            <a:lvl2pPr lvl="1">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roxima Nova"/>
              <a:buNone/>
              <a:defRPr sz="2400">
                <a:latin typeface="Proxima Nova"/>
                <a:ea typeface="Proxima Nova"/>
                <a:cs typeface="Proxima Nova"/>
                <a:sym typeface="Proxima Nov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med" w="med" type="none"/>
            <a:tailEnd len="med" w="med"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EADA7"/>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a:spcBef>
                <a:spcPts val="0"/>
              </a:spcBef>
              <a:spcAft>
                <a:spcPts val="0"/>
              </a:spcAft>
              <a:buSzPts val="4800"/>
              <a:buFont typeface="Proxima Nova"/>
              <a:buNone/>
              <a:defRPr sz="4800">
                <a:latin typeface="Proxima Nova"/>
                <a:ea typeface="Proxima Nova"/>
                <a:cs typeface="Proxima Nova"/>
                <a:sym typeface="Proxima Nova"/>
              </a:defRPr>
            </a:lvl2pPr>
            <a:lvl3pPr lvl="2">
              <a:spcBef>
                <a:spcPts val="0"/>
              </a:spcBef>
              <a:spcAft>
                <a:spcPts val="0"/>
              </a:spcAft>
              <a:buSzPts val="4800"/>
              <a:buFont typeface="Proxima Nova"/>
              <a:buNone/>
              <a:defRPr sz="4800">
                <a:latin typeface="Proxima Nova"/>
                <a:ea typeface="Proxima Nova"/>
                <a:cs typeface="Proxima Nova"/>
                <a:sym typeface="Proxima Nova"/>
              </a:defRPr>
            </a:lvl3pPr>
            <a:lvl4pPr lvl="3">
              <a:spcBef>
                <a:spcPts val="0"/>
              </a:spcBef>
              <a:spcAft>
                <a:spcPts val="0"/>
              </a:spcAft>
              <a:buSzPts val="4800"/>
              <a:buFont typeface="Proxima Nova"/>
              <a:buNone/>
              <a:defRPr sz="4800">
                <a:latin typeface="Proxima Nova"/>
                <a:ea typeface="Proxima Nova"/>
                <a:cs typeface="Proxima Nova"/>
                <a:sym typeface="Proxima Nova"/>
              </a:defRPr>
            </a:lvl4pPr>
            <a:lvl5pPr lvl="4">
              <a:spcBef>
                <a:spcPts val="0"/>
              </a:spcBef>
              <a:spcAft>
                <a:spcPts val="0"/>
              </a:spcAft>
              <a:buSzPts val="4800"/>
              <a:buFont typeface="Proxima Nova"/>
              <a:buNone/>
              <a:defRPr sz="4800">
                <a:latin typeface="Proxima Nova"/>
                <a:ea typeface="Proxima Nova"/>
                <a:cs typeface="Proxima Nova"/>
                <a:sym typeface="Proxima Nova"/>
              </a:defRPr>
            </a:lvl5pPr>
            <a:lvl6pPr lvl="5">
              <a:spcBef>
                <a:spcPts val="0"/>
              </a:spcBef>
              <a:spcAft>
                <a:spcPts val="0"/>
              </a:spcAft>
              <a:buSzPts val="4800"/>
              <a:buFont typeface="Proxima Nova"/>
              <a:buNone/>
              <a:defRPr sz="4800">
                <a:latin typeface="Proxima Nova"/>
                <a:ea typeface="Proxima Nova"/>
                <a:cs typeface="Proxima Nova"/>
                <a:sym typeface="Proxima Nova"/>
              </a:defRPr>
            </a:lvl6pPr>
            <a:lvl7pPr lvl="6">
              <a:spcBef>
                <a:spcPts val="0"/>
              </a:spcBef>
              <a:spcAft>
                <a:spcPts val="0"/>
              </a:spcAft>
              <a:buSzPts val="4800"/>
              <a:buFont typeface="Proxima Nova"/>
              <a:buNone/>
              <a:defRPr sz="4800">
                <a:latin typeface="Proxima Nova"/>
                <a:ea typeface="Proxima Nova"/>
                <a:cs typeface="Proxima Nova"/>
                <a:sym typeface="Proxima Nova"/>
              </a:defRPr>
            </a:lvl7pPr>
            <a:lvl8pPr lvl="7">
              <a:spcBef>
                <a:spcPts val="0"/>
              </a:spcBef>
              <a:spcAft>
                <a:spcPts val="0"/>
              </a:spcAft>
              <a:buSzPts val="4800"/>
              <a:buFont typeface="Proxima Nova"/>
              <a:buNone/>
              <a:defRPr sz="4800">
                <a:latin typeface="Proxima Nova"/>
                <a:ea typeface="Proxima Nova"/>
                <a:cs typeface="Proxima Nova"/>
                <a:sym typeface="Proxima Nova"/>
              </a:defRPr>
            </a:lvl8pPr>
            <a:lvl9pPr lvl="8">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3EADA7"/>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Font typeface="Proxima Nova"/>
              <a:buNone/>
              <a:defRPr sz="4200">
                <a:latin typeface="Proxima Nova"/>
                <a:ea typeface="Proxima Nova"/>
                <a:cs typeface="Proxima Nova"/>
                <a:sym typeface="Proxima Nova"/>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11700" y="965800"/>
            <a:ext cx="80832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 - Semester Report (CSE 343)</a:t>
            </a:r>
            <a:endParaRPr/>
          </a:p>
        </p:txBody>
      </p:sp>
      <p:sp>
        <p:nvSpPr>
          <p:cNvPr id="79" name="Google Shape;79;p15"/>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Stock Market Prediction </a:t>
            </a:r>
            <a:r>
              <a:rPr lang="en"/>
              <a:t>using</a:t>
            </a:r>
            <a:r>
              <a:rPr lang="en"/>
              <a:t> Sentimental Analysis</a:t>
            </a:r>
            <a:endParaRPr/>
          </a:p>
        </p:txBody>
      </p:sp>
      <p:sp>
        <p:nvSpPr>
          <p:cNvPr id="80" name="Google Shape;80;p15"/>
          <p:cNvSpPr txBox="1"/>
          <p:nvPr/>
        </p:nvSpPr>
        <p:spPr>
          <a:xfrm>
            <a:off x="5012675" y="3211300"/>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Aaryendra Chhabra 2020005</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Aayush Gakhar 2020006</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Jayan Pahuja 2020071</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Sanyam Goyal 2020116</a:t>
            </a:r>
            <a:endParaRPr sz="1600">
              <a:solidFill>
                <a:srgbClr val="F3F3F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Dataset Features  </a:t>
            </a:r>
            <a:r>
              <a:rPr b="1" lang="en" sz="1800"/>
              <a:t>( For Window size = 5 )</a:t>
            </a:r>
            <a:endParaRPr sz="1800"/>
          </a:p>
        </p:txBody>
      </p:sp>
      <p:graphicFrame>
        <p:nvGraphicFramePr>
          <p:cNvPr id="134" name="Google Shape;134;p24"/>
          <p:cNvGraphicFramePr/>
          <p:nvPr/>
        </p:nvGraphicFramePr>
        <p:xfrm>
          <a:off x="240025" y="1220263"/>
          <a:ext cx="3000000" cy="3000000"/>
        </p:xfrm>
        <a:graphic>
          <a:graphicData uri="http://schemas.openxmlformats.org/drawingml/2006/table">
            <a:tbl>
              <a:tblPr>
                <a:noFill/>
                <a:tableStyleId>{22AD07E7-4CA0-4878-BC51-9D980BEFC9E6}</a:tableStyleId>
              </a:tblPr>
              <a:tblGrid>
                <a:gridCol w="1999550"/>
                <a:gridCol w="1845850"/>
                <a:gridCol w="427125"/>
                <a:gridCol w="382850"/>
                <a:gridCol w="1666750"/>
                <a:gridCol w="732800"/>
                <a:gridCol w="732800"/>
                <a:gridCol w="732800"/>
              </a:tblGrid>
              <a:tr h="114415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Open1, Close1,</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Low1, High1, Volume1, Pos1, Neut1, Neg1</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(N-5) Day</a:t>
                      </a:r>
                      <a:endParaRPr b="1"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Open2, Close2,</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Low2, High2, Volume2, Pos2, Neut2, Neg2</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(N-4) Day</a:t>
                      </a:r>
                      <a:endParaRPr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Open5, Close5,</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Low5, High5, Volume5, Pos5, Neut5, Neg5</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(N-1) Day</a:t>
                      </a:r>
                      <a:endParaRPr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Low</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(N)</a:t>
                      </a:r>
                      <a:endParaRPr b="1"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High</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(N)</a:t>
                      </a:r>
                      <a:endParaRPr b="1"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Close</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(N)</a:t>
                      </a:r>
                      <a:endParaRPr b="1" sz="1200">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D966"/>
                    </a:solidFill>
                  </a:tcPr>
                </a:tc>
              </a:tr>
              <a:tr h="5297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rowSpan="4">
                  <a:txBody>
                    <a:bodyPr/>
                    <a:lstStyle/>
                    <a:p>
                      <a:pPr indent="0" lvl="0" marL="0" rtl="0" algn="ctr">
                        <a:spcBef>
                          <a:spcPts val="0"/>
                        </a:spcBef>
                        <a:spcAft>
                          <a:spcPts val="0"/>
                        </a:spcAft>
                        <a:buNone/>
                      </a:pPr>
                      <a:r>
                        <a:rPr lang="en">
                          <a:latin typeface="Times New Roman"/>
                          <a:ea typeface="Times New Roman"/>
                          <a:cs typeface="Times New Roman"/>
                          <a:sym typeface="Times New Roman"/>
                        </a:rPr>
                        <a:t>Dependent Features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(Target Variable)</a:t>
                      </a:r>
                      <a:endParaRPr>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4" hMerge="1"/>
                <a:tc rowSpan="4" hMerge="1"/>
              </a:tr>
              <a:tr h="529725">
                <a:tc gridSpan="5" rowSpan="2">
                  <a:txBody>
                    <a:bodyPr/>
                    <a:lstStyle/>
                    <a:p>
                      <a:pPr indent="0" lvl="0" marL="0" rtl="0" algn="ctr">
                        <a:spcBef>
                          <a:spcPts val="0"/>
                        </a:spcBef>
                        <a:spcAft>
                          <a:spcPts val="0"/>
                        </a:spcAft>
                        <a:buNone/>
                      </a:pPr>
                      <a:r>
                        <a:rPr lang="en">
                          <a:latin typeface="Times New Roman"/>
                          <a:ea typeface="Times New Roman"/>
                          <a:cs typeface="Times New Roman"/>
                          <a:sym typeface="Times New Roman"/>
                        </a:rPr>
                        <a:t>Independent Features</a:t>
                      </a:r>
                      <a:endParaRPr>
                        <a:latin typeface="Times New Roman"/>
                        <a:ea typeface="Times New Roman"/>
                        <a:cs typeface="Times New Roman"/>
                        <a:sym typeface="Times New Roman"/>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rowSpan="2" hMerge="1"/>
                <a:tc rowSpan="2" hMerge="1"/>
                <a:tc rowSpan="2" hMerge="1"/>
                <a:tc gridSpan="3" vMerge="1"/>
                <a:tc hMerge="1" vMerge="1"/>
                <a:tc hMerge="1" vMerge="1"/>
              </a:tr>
              <a:tr h="529725">
                <a:tc gridSpan="5" vMerge="1"/>
                <a:tc hMerge="1" vMerge="1"/>
                <a:tc hMerge="1" vMerge="1"/>
                <a:tc hMerge="1" vMerge="1"/>
                <a:tc hMerge="1" vMerge="1"/>
                <a:tc gridSpan="3" vMerge="1"/>
                <a:tc hMerge="1" vMerge="1"/>
                <a:tc hMerge="1" vMerge="1"/>
              </a:tr>
              <a:tr h="55087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vMerge="1"/>
                <a:tc hMerge="1" vMerge="1"/>
                <a:tc hMerge="1" vMerge="1"/>
              </a:tr>
            </a:tbl>
          </a:graphicData>
        </a:graphic>
      </p:graphicFrame>
      <p:sp>
        <p:nvSpPr>
          <p:cNvPr id="135" name="Google Shape;135;p24"/>
          <p:cNvSpPr txBox="1"/>
          <p:nvPr/>
        </p:nvSpPr>
        <p:spPr>
          <a:xfrm>
            <a:off x="215075" y="4613700"/>
            <a:ext cx="857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Rows : </a:t>
            </a:r>
            <a:r>
              <a:rPr lang="en" sz="1000">
                <a:latin typeface="Proxima Nova"/>
                <a:ea typeface="Proxima Nova"/>
                <a:cs typeface="Proxima Nova"/>
                <a:sym typeface="Proxima Nova"/>
              </a:rPr>
              <a:t>Number of working days in year 2014-2015 </a:t>
            </a:r>
            <a:r>
              <a:rPr b="1" lang="en" sz="1000">
                <a:latin typeface="Proxima Nova"/>
                <a:ea typeface="Proxima Nova"/>
                <a:cs typeface="Proxima Nova"/>
                <a:sym typeface="Proxima Nova"/>
              </a:rPr>
              <a:t>                                               </a:t>
            </a:r>
            <a:endParaRPr b="1"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Columns</a:t>
            </a:r>
            <a:r>
              <a:rPr b="1" lang="en" sz="1000">
                <a:latin typeface="Proxima Nova"/>
                <a:ea typeface="Proxima Nova"/>
                <a:cs typeface="Proxima Nova"/>
                <a:sym typeface="Proxima Nova"/>
              </a:rPr>
              <a:t> : </a:t>
            </a:r>
            <a:r>
              <a:rPr lang="en" sz="1000">
                <a:latin typeface="Proxima Nova"/>
                <a:ea typeface="Proxima Nova"/>
                <a:cs typeface="Proxima Nova"/>
                <a:sym typeface="Proxima Nova"/>
              </a:rPr>
              <a:t>( Window Size x 8 ) + 3</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Sentiment Analysis of Tweets</a:t>
            </a:r>
            <a:endParaRPr b="1"/>
          </a:p>
        </p:txBody>
      </p:sp>
      <p:sp>
        <p:nvSpPr>
          <p:cNvPr id="141" name="Google Shape;141;p25"/>
          <p:cNvSpPr txBox="1"/>
          <p:nvPr>
            <p:ph idx="1" type="body"/>
          </p:nvPr>
        </p:nvSpPr>
        <p:spPr>
          <a:xfrm>
            <a:off x="222000" y="1025250"/>
            <a:ext cx="4383300" cy="62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Times New Roman"/>
                <a:ea typeface="Times New Roman"/>
                <a:cs typeface="Times New Roman"/>
                <a:sym typeface="Times New Roman"/>
              </a:rPr>
              <a:t>1. </a:t>
            </a:r>
            <a:r>
              <a:rPr lang="en" sz="1200">
                <a:latin typeface="Times New Roman"/>
                <a:ea typeface="Times New Roman"/>
                <a:cs typeface="Times New Roman"/>
                <a:sym typeface="Times New Roman"/>
              </a:rPr>
              <a:t>Performed pre-processing on the tweets to remove urls, hashtags, punctuations and stopwords. </a:t>
            </a:r>
            <a:endParaRPr sz="1700"/>
          </a:p>
        </p:txBody>
      </p:sp>
      <p:pic>
        <p:nvPicPr>
          <p:cNvPr id="142" name="Google Shape;142;p25"/>
          <p:cNvPicPr preferRelativeResize="0"/>
          <p:nvPr/>
        </p:nvPicPr>
        <p:blipFill rotWithShape="1">
          <a:blip r:embed="rId3">
            <a:alphaModFix/>
          </a:blip>
          <a:srcRect b="17232" l="6326" r="5931" t="17714"/>
          <a:stretch/>
        </p:blipFill>
        <p:spPr>
          <a:xfrm>
            <a:off x="5492375" y="1074075"/>
            <a:ext cx="3100050" cy="1408675"/>
          </a:xfrm>
          <a:prstGeom prst="rect">
            <a:avLst/>
          </a:prstGeom>
          <a:noFill/>
          <a:ln>
            <a:noFill/>
          </a:ln>
        </p:spPr>
      </p:pic>
      <p:pic>
        <p:nvPicPr>
          <p:cNvPr id="143" name="Google Shape;143;p25"/>
          <p:cNvPicPr preferRelativeResize="0"/>
          <p:nvPr/>
        </p:nvPicPr>
        <p:blipFill>
          <a:blip r:embed="rId4">
            <a:alphaModFix/>
          </a:blip>
          <a:stretch>
            <a:fillRect/>
          </a:stretch>
        </p:blipFill>
        <p:spPr>
          <a:xfrm>
            <a:off x="5234850" y="2611625"/>
            <a:ext cx="3706475" cy="2222875"/>
          </a:xfrm>
          <a:prstGeom prst="rect">
            <a:avLst/>
          </a:prstGeom>
          <a:noFill/>
          <a:ln>
            <a:noFill/>
          </a:ln>
        </p:spPr>
      </p:pic>
      <p:sp>
        <p:nvSpPr>
          <p:cNvPr id="144" name="Google Shape;144;p25"/>
          <p:cNvSpPr txBox="1"/>
          <p:nvPr/>
        </p:nvSpPr>
        <p:spPr>
          <a:xfrm>
            <a:off x="222000" y="1647150"/>
            <a:ext cx="4562700" cy="18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Times New Roman"/>
                <a:ea typeface="Times New Roman"/>
                <a:cs typeface="Times New Roman"/>
                <a:sym typeface="Times New Roman"/>
              </a:rPr>
              <a:t>2. </a:t>
            </a:r>
            <a:r>
              <a:rPr lang="en" sz="1200">
                <a:solidFill>
                  <a:schemeClr val="dk2"/>
                </a:solidFill>
                <a:latin typeface="Times New Roman"/>
                <a:ea typeface="Times New Roman"/>
                <a:cs typeface="Times New Roman"/>
                <a:sym typeface="Times New Roman"/>
              </a:rPr>
              <a:t>Used </a:t>
            </a:r>
            <a:r>
              <a:rPr b="1" lang="en" sz="1200">
                <a:solidFill>
                  <a:schemeClr val="dk2"/>
                </a:solidFill>
                <a:latin typeface="Times New Roman"/>
                <a:ea typeface="Times New Roman"/>
                <a:cs typeface="Times New Roman"/>
                <a:sym typeface="Times New Roman"/>
              </a:rPr>
              <a:t>VADER</a:t>
            </a:r>
            <a:r>
              <a:rPr lang="en" sz="1200">
                <a:solidFill>
                  <a:schemeClr val="dk2"/>
                </a:solidFill>
                <a:latin typeface="Times New Roman"/>
                <a:ea typeface="Times New Roman"/>
                <a:cs typeface="Times New Roman"/>
                <a:sym typeface="Times New Roman"/>
              </a:rPr>
              <a:t> </a:t>
            </a:r>
            <a:r>
              <a:rPr i="1" lang="en" sz="1200">
                <a:solidFill>
                  <a:schemeClr val="dk2"/>
                </a:solidFill>
                <a:latin typeface="Times New Roman"/>
                <a:ea typeface="Times New Roman"/>
                <a:cs typeface="Times New Roman"/>
                <a:sym typeface="Times New Roman"/>
              </a:rPr>
              <a:t>( Valence Aware Dictionary and sEntiment Reasoner )</a:t>
            </a:r>
            <a:r>
              <a:rPr lang="en" sz="1200">
                <a:solidFill>
                  <a:schemeClr val="dk2"/>
                </a:solidFill>
                <a:latin typeface="Times New Roman"/>
                <a:ea typeface="Times New Roman"/>
                <a:cs typeface="Times New Roman"/>
                <a:sym typeface="Times New Roman"/>
              </a:rPr>
              <a:t> Sentiment analysis on the preprocessed tweets to label them as Positive, Neutral or Negative.</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 sz="1200">
                <a:solidFill>
                  <a:schemeClr val="dk2"/>
                </a:solidFill>
                <a:latin typeface="Times New Roman"/>
                <a:ea typeface="Times New Roman"/>
                <a:cs typeface="Times New Roman"/>
                <a:sym typeface="Times New Roman"/>
              </a:rPr>
              <a:t>VADER is a lexicon and rule-based tool which performs well mainly on social media data. It returns a Compound score scaled between -1 as the most extreme negative score and +1 as the most extreme positive score.</a:t>
            </a:r>
            <a:endParaRPr sz="1200">
              <a:solidFill>
                <a:schemeClr val="dk2"/>
              </a:solidFill>
              <a:latin typeface="Times New Roman"/>
              <a:ea typeface="Times New Roman"/>
              <a:cs typeface="Times New Roman"/>
              <a:sym typeface="Times New Roman"/>
            </a:endParaRPr>
          </a:p>
        </p:txBody>
      </p:sp>
      <p:sp>
        <p:nvSpPr>
          <p:cNvPr id="145" name="Google Shape;145;p25"/>
          <p:cNvSpPr txBox="1"/>
          <p:nvPr/>
        </p:nvSpPr>
        <p:spPr>
          <a:xfrm>
            <a:off x="222000" y="3554100"/>
            <a:ext cx="45627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Times New Roman"/>
                <a:ea typeface="Times New Roman"/>
                <a:cs typeface="Times New Roman"/>
                <a:sym typeface="Times New Roman"/>
              </a:rPr>
              <a:t>3. </a:t>
            </a:r>
            <a:r>
              <a:rPr lang="en" sz="1200">
                <a:solidFill>
                  <a:schemeClr val="dk2"/>
                </a:solidFill>
                <a:latin typeface="Times New Roman"/>
                <a:ea typeface="Times New Roman"/>
                <a:cs typeface="Times New Roman"/>
                <a:sym typeface="Times New Roman"/>
              </a:rPr>
              <a:t>Finally we get the count of positive, neutral and negative sentiment oriented tweets for each date for all the stocks.</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Clr>
                <a:schemeClr val="dk1"/>
              </a:buClr>
              <a:buSzPts val="1100"/>
              <a:buFont typeface="Arial"/>
              <a:buNone/>
            </a:pPr>
            <a:r>
              <a:rPr lang="en" sz="1200">
                <a:solidFill>
                  <a:schemeClr val="dk2"/>
                </a:solidFill>
                <a:latin typeface="Times New Roman"/>
                <a:ea typeface="Times New Roman"/>
                <a:cs typeface="Times New Roman"/>
                <a:sym typeface="Times New Roman"/>
              </a:rPr>
              <a:t>4. In case of no tweets for a particular date we assume there were no significant tweets made mentioning about that company. </a:t>
            </a:r>
            <a:endParaRPr sz="13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69900"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 (Exploratory Data Analysis)</a:t>
            </a:r>
            <a:endParaRPr b="1"/>
          </a:p>
          <a:p>
            <a:pPr indent="0" lvl="0" marL="0" rtl="0" algn="l">
              <a:spcBef>
                <a:spcPts val="0"/>
              </a:spcBef>
              <a:spcAft>
                <a:spcPts val="0"/>
              </a:spcAft>
              <a:buNone/>
            </a:pPr>
            <a:r>
              <a:t/>
            </a:r>
            <a:endParaRPr/>
          </a:p>
        </p:txBody>
      </p:sp>
      <p:pic>
        <p:nvPicPr>
          <p:cNvPr id="151" name="Google Shape;151;p26"/>
          <p:cNvPicPr preferRelativeResize="0"/>
          <p:nvPr/>
        </p:nvPicPr>
        <p:blipFill rotWithShape="1">
          <a:blip r:embed="rId3">
            <a:alphaModFix/>
          </a:blip>
          <a:srcRect b="0" l="0" r="3157" t="0"/>
          <a:stretch/>
        </p:blipFill>
        <p:spPr>
          <a:xfrm>
            <a:off x="209325" y="908875"/>
            <a:ext cx="4303226" cy="2757625"/>
          </a:xfrm>
          <a:prstGeom prst="rect">
            <a:avLst/>
          </a:prstGeom>
          <a:noFill/>
          <a:ln>
            <a:noFill/>
          </a:ln>
        </p:spPr>
      </p:pic>
      <p:pic>
        <p:nvPicPr>
          <p:cNvPr id="152" name="Google Shape;152;p26"/>
          <p:cNvPicPr preferRelativeResize="0"/>
          <p:nvPr/>
        </p:nvPicPr>
        <p:blipFill rotWithShape="1">
          <a:blip r:embed="rId4">
            <a:alphaModFix/>
          </a:blip>
          <a:srcRect b="0" l="0" r="4388" t="0"/>
          <a:stretch/>
        </p:blipFill>
        <p:spPr>
          <a:xfrm>
            <a:off x="4512550" y="897375"/>
            <a:ext cx="4558349" cy="2769124"/>
          </a:xfrm>
          <a:prstGeom prst="rect">
            <a:avLst/>
          </a:prstGeom>
          <a:noFill/>
          <a:ln>
            <a:noFill/>
          </a:ln>
        </p:spPr>
      </p:pic>
      <p:sp>
        <p:nvSpPr>
          <p:cNvPr id="153" name="Google Shape;153;p26"/>
          <p:cNvSpPr txBox="1"/>
          <p:nvPr/>
        </p:nvSpPr>
        <p:spPr>
          <a:xfrm>
            <a:off x="398725" y="3666500"/>
            <a:ext cx="85206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stock price of AAPL has varied a lot in the given 2 years of time period ( 2014-2015 ) with an overall growth and profit.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Minimum recorded stock price : </a:t>
            </a:r>
            <a:r>
              <a:rPr b="1" lang="en" sz="1200">
                <a:solidFill>
                  <a:schemeClr val="dk1"/>
                </a:solidFill>
                <a:latin typeface="Times New Roman"/>
                <a:ea typeface="Times New Roman"/>
                <a:cs typeface="Times New Roman"/>
                <a:sym typeface="Times New Roman"/>
              </a:rPr>
              <a:t>70.507141</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Maximum recorded stock price : </a:t>
            </a:r>
            <a:r>
              <a:rPr b="1" lang="en" sz="1200">
                <a:solidFill>
                  <a:schemeClr val="dk1"/>
                </a:solidFill>
                <a:latin typeface="Times New Roman"/>
                <a:ea typeface="Times New Roman"/>
                <a:cs typeface="Times New Roman"/>
                <a:sym typeface="Times New Roman"/>
              </a:rPr>
              <a:t>134.539993</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Average Closing Stock Price : </a:t>
            </a:r>
            <a:r>
              <a:rPr b="1" lang="en" sz="1200">
                <a:solidFill>
                  <a:schemeClr val="dk1"/>
                </a:solidFill>
                <a:latin typeface="Times New Roman"/>
                <a:ea typeface="Times New Roman"/>
                <a:cs typeface="Times New Roman"/>
                <a:sym typeface="Times New Roman"/>
              </a:rPr>
              <a:t>106.152327</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Standard deviation : </a:t>
            </a:r>
            <a:r>
              <a:rPr b="1" lang="en" sz="1200">
                <a:solidFill>
                  <a:schemeClr val="dk1"/>
                </a:solidFill>
                <a:latin typeface="Times New Roman"/>
                <a:ea typeface="Times New Roman"/>
                <a:cs typeface="Times New Roman"/>
                <a:sym typeface="Times New Roman"/>
              </a:rPr>
              <a:t>17.661503</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3">
            <a:alphaModFix/>
          </a:blip>
          <a:srcRect b="2194" l="0" r="960" t="5605"/>
          <a:stretch/>
        </p:blipFill>
        <p:spPr>
          <a:xfrm>
            <a:off x="152400" y="927025"/>
            <a:ext cx="8783950" cy="4076925"/>
          </a:xfrm>
          <a:prstGeom prst="rect">
            <a:avLst/>
          </a:prstGeom>
          <a:noFill/>
          <a:ln>
            <a:noFill/>
          </a:ln>
        </p:spPr>
      </p:pic>
      <p:sp>
        <p:nvSpPr>
          <p:cNvPr id="159" name="Google Shape;159;p27"/>
          <p:cNvSpPr txBox="1"/>
          <p:nvPr/>
        </p:nvSpPr>
        <p:spPr>
          <a:xfrm>
            <a:off x="388750" y="338925"/>
            <a:ext cx="605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roxima Nova"/>
                <a:ea typeface="Proxima Nova"/>
                <a:cs typeface="Proxima Nova"/>
                <a:sym typeface="Proxima Nova"/>
              </a:rPr>
              <a:t>Candlestick Chart</a:t>
            </a:r>
            <a:endParaRPr b="1" sz="18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152400" y="152400"/>
            <a:ext cx="5298676" cy="2269825"/>
          </a:xfrm>
          <a:prstGeom prst="rect">
            <a:avLst/>
          </a:prstGeom>
          <a:noFill/>
          <a:ln>
            <a:noFill/>
          </a:ln>
        </p:spPr>
      </p:pic>
      <p:pic>
        <p:nvPicPr>
          <p:cNvPr id="165" name="Google Shape;165;p28"/>
          <p:cNvPicPr preferRelativeResize="0"/>
          <p:nvPr/>
        </p:nvPicPr>
        <p:blipFill>
          <a:blip r:embed="rId4">
            <a:alphaModFix/>
          </a:blip>
          <a:stretch>
            <a:fillRect/>
          </a:stretch>
        </p:blipFill>
        <p:spPr>
          <a:xfrm>
            <a:off x="152400" y="2472850"/>
            <a:ext cx="5379850" cy="2590899"/>
          </a:xfrm>
          <a:prstGeom prst="rect">
            <a:avLst/>
          </a:prstGeom>
          <a:noFill/>
          <a:ln>
            <a:noFill/>
          </a:ln>
        </p:spPr>
      </p:pic>
      <p:sp>
        <p:nvSpPr>
          <p:cNvPr id="166" name="Google Shape;166;p28"/>
          <p:cNvSpPr/>
          <p:nvPr/>
        </p:nvSpPr>
        <p:spPr>
          <a:xfrm>
            <a:off x="5442550" y="727675"/>
            <a:ext cx="3478800" cy="19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txBox="1"/>
          <p:nvPr/>
        </p:nvSpPr>
        <p:spPr>
          <a:xfrm>
            <a:off x="5781475" y="1643550"/>
            <a:ext cx="30303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first estimate the trend by applying a convolution filter to the data.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Then the trend is subtracted from the actual stock price series and the average of this detrended series for each given period (Monthly in our case) is our seasonal trend of our stock prices. Residual is what's left over after trends and seasonality are removed.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Overall gain in each season is clearly evident which justifies the overall growth of stock.</a:t>
            </a:r>
            <a:endParaRPr sz="1200">
              <a:solidFill>
                <a:schemeClr val="dk1"/>
              </a:solidFill>
              <a:latin typeface="Times New Roman"/>
              <a:ea typeface="Times New Roman"/>
              <a:cs typeface="Times New Roman"/>
              <a:sym typeface="Times New Roman"/>
            </a:endParaRPr>
          </a:p>
        </p:txBody>
      </p:sp>
      <p:sp>
        <p:nvSpPr>
          <p:cNvPr id="168" name="Google Shape;168;p28"/>
          <p:cNvSpPr txBox="1"/>
          <p:nvPr/>
        </p:nvSpPr>
        <p:spPr>
          <a:xfrm>
            <a:off x="5871175" y="618025"/>
            <a:ext cx="2850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Visualizing Pattern (Monthly) in movement of stock prices</a:t>
            </a:r>
            <a:endParaRPr sz="17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Volume v/s Stock price</a:t>
            </a:r>
            <a:endParaRPr b="1"/>
          </a:p>
        </p:txBody>
      </p:sp>
      <p:sp>
        <p:nvSpPr>
          <p:cNvPr id="174" name="Google Shape;174;p29"/>
          <p:cNvSpPr txBox="1"/>
          <p:nvPr>
            <p:ph idx="1" type="body"/>
          </p:nvPr>
        </p:nvSpPr>
        <p:spPr>
          <a:xfrm>
            <a:off x="213625" y="1212275"/>
            <a:ext cx="2158800" cy="37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Volume of stock has decreased ( Nearly half ) in the past two years with a lot of deviation daywise. </a:t>
            </a:r>
            <a:endParaRPr sz="1200">
              <a:latin typeface="Times New Roman"/>
              <a:ea typeface="Times New Roman"/>
              <a:cs typeface="Times New Roman"/>
              <a:sym typeface="Times New Roman"/>
            </a:endParaRPr>
          </a:p>
          <a:p>
            <a:pPr indent="0" lvl="0" marL="0" rtl="0" algn="l">
              <a:spcBef>
                <a:spcPts val="1600"/>
              </a:spcBef>
              <a:spcAft>
                <a:spcPts val="0"/>
              </a:spcAft>
              <a:buNone/>
            </a:pPr>
            <a:r>
              <a:rPr lang="en" sz="1200">
                <a:latin typeface="Times New Roman"/>
                <a:ea typeface="Times New Roman"/>
                <a:cs typeface="Times New Roman"/>
                <a:sym typeface="Times New Roman"/>
              </a:rPr>
              <a:t>Though there seems to be no in </a:t>
            </a:r>
            <a:r>
              <a:rPr lang="en" sz="1200">
                <a:latin typeface="Times New Roman"/>
                <a:ea typeface="Times New Roman"/>
                <a:cs typeface="Times New Roman"/>
                <a:sym typeface="Times New Roman"/>
              </a:rPr>
              <a:t>general</a:t>
            </a:r>
            <a:r>
              <a:rPr lang="en" sz="1200">
                <a:latin typeface="Times New Roman"/>
                <a:ea typeface="Times New Roman"/>
                <a:cs typeface="Times New Roman"/>
                <a:sym typeface="Times New Roman"/>
              </a:rPr>
              <a:t> correlation between the closing price and volume on daily basis.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sz="1100"/>
          </a:p>
          <a:p>
            <a:pPr indent="0" lvl="0" marL="0" rtl="0" algn="l">
              <a:spcBef>
                <a:spcPts val="1600"/>
              </a:spcBef>
              <a:spcAft>
                <a:spcPts val="1600"/>
              </a:spcAft>
              <a:buNone/>
            </a:pPr>
            <a:r>
              <a:rPr b="1" lang="en" sz="1100"/>
              <a:t>Note </a:t>
            </a:r>
            <a:r>
              <a:rPr lang="en" sz="1100"/>
              <a:t>: Scale of y-axis on graph</a:t>
            </a:r>
            <a:endParaRPr sz="1100"/>
          </a:p>
        </p:txBody>
      </p:sp>
      <p:pic>
        <p:nvPicPr>
          <p:cNvPr id="175" name="Google Shape;175;p29"/>
          <p:cNvPicPr preferRelativeResize="0"/>
          <p:nvPr/>
        </p:nvPicPr>
        <p:blipFill rotWithShape="1">
          <a:blip r:embed="rId3">
            <a:alphaModFix/>
          </a:blip>
          <a:srcRect b="1904" l="0" r="0" t="942"/>
          <a:stretch/>
        </p:blipFill>
        <p:spPr>
          <a:xfrm>
            <a:off x="2412325" y="937000"/>
            <a:ext cx="6678500" cy="414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137425" y="32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Tweet Sentiment v/s Stock Price</a:t>
            </a:r>
            <a:endParaRPr b="1" sz="2300"/>
          </a:p>
        </p:txBody>
      </p:sp>
      <p:pic>
        <p:nvPicPr>
          <p:cNvPr id="181" name="Google Shape;181;p30"/>
          <p:cNvPicPr preferRelativeResize="0"/>
          <p:nvPr/>
        </p:nvPicPr>
        <p:blipFill>
          <a:blip r:embed="rId3">
            <a:alphaModFix/>
          </a:blip>
          <a:stretch>
            <a:fillRect/>
          </a:stretch>
        </p:blipFill>
        <p:spPr>
          <a:xfrm>
            <a:off x="59800" y="1016750"/>
            <a:ext cx="5143499" cy="3987200"/>
          </a:xfrm>
          <a:prstGeom prst="rect">
            <a:avLst/>
          </a:prstGeom>
          <a:noFill/>
          <a:ln>
            <a:noFill/>
          </a:ln>
        </p:spPr>
      </p:pic>
      <p:pic>
        <p:nvPicPr>
          <p:cNvPr id="182" name="Google Shape;182;p30"/>
          <p:cNvPicPr preferRelativeResize="0"/>
          <p:nvPr/>
        </p:nvPicPr>
        <p:blipFill>
          <a:blip r:embed="rId4">
            <a:alphaModFix/>
          </a:blip>
          <a:stretch>
            <a:fillRect/>
          </a:stretch>
        </p:blipFill>
        <p:spPr>
          <a:xfrm>
            <a:off x="5203300" y="91425"/>
            <a:ext cx="3781725" cy="1712775"/>
          </a:xfrm>
          <a:prstGeom prst="rect">
            <a:avLst/>
          </a:prstGeom>
          <a:noFill/>
          <a:ln>
            <a:noFill/>
          </a:ln>
        </p:spPr>
      </p:pic>
      <p:pic>
        <p:nvPicPr>
          <p:cNvPr id="183" name="Google Shape;183;p30"/>
          <p:cNvPicPr preferRelativeResize="0"/>
          <p:nvPr/>
        </p:nvPicPr>
        <p:blipFill>
          <a:blip r:embed="rId5">
            <a:alphaModFix/>
          </a:blip>
          <a:stretch>
            <a:fillRect/>
          </a:stretch>
        </p:blipFill>
        <p:spPr>
          <a:xfrm>
            <a:off x="5203300" y="1804200"/>
            <a:ext cx="3927975" cy="1614825"/>
          </a:xfrm>
          <a:prstGeom prst="rect">
            <a:avLst/>
          </a:prstGeom>
          <a:noFill/>
          <a:ln>
            <a:noFill/>
          </a:ln>
        </p:spPr>
      </p:pic>
      <p:pic>
        <p:nvPicPr>
          <p:cNvPr id="184" name="Google Shape;184;p30"/>
          <p:cNvPicPr preferRelativeResize="0"/>
          <p:nvPr/>
        </p:nvPicPr>
        <p:blipFill rotWithShape="1">
          <a:blip r:embed="rId6">
            <a:alphaModFix/>
          </a:blip>
          <a:srcRect b="0" l="0" r="3725" t="0"/>
          <a:stretch/>
        </p:blipFill>
        <p:spPr>
          <a:xfrm>
            <a:off x="5203300" y="3360775"/>
            <a:ext cx="3857626" cy="1712775"/>
          </a:xfrm>
          <a:prstGeom prst="rect">
            <a:avLst/>
          </a:prstGeom>
          <a:noFill/>
          <a:ln>
            <a:noFill/>
          </a:ln>
        </p:spPr>
      </p:pic>
      <p:sp>
        <p:nvSpPr>
          <p:cNvPr id="185" name="Google Shape;185;p30"/>
          <p:cNvSpPr txBox="1"/>
          <p:nvPr/>
        </p:nvSpPr>
        <p:spPr>
          <a:xfrm>
            <a:off x="5013925" y="787475"/>
            <a:ext cx="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86" name="Google Shape;186;p30"/>
          <p:cNvSpPr/>
          <p:nvPr/>
        </p:nvSpPr>
        <p:spPr>
          <a:xfrm>
            <a:off x="4993975" y="777500"/>
            <a:ext cx="209400" cy="15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1"/>
          <p:cNvPicPr preferRelativeResize="0"/>
          <p:nvPr/>
        </p:nvPicPr>
        <p:blipFill rotWithShape="1">
          <a:blip r:embed="rId3">
            <a:alphaModFix/>
          </a:blip>
          <a:srcRect b="3925" l="1370" r="7868" t="1939"/>
          <a:stretch/>
        </p:blipFill>
        <p:spPr>
          <a:xfrm>
            <a:off x="93250" y="1149875"/>
            <a:ext cx="6080499" cy="3814200"/>
          </a:xfrm>
          <a:prstGeom prst="rect">
            <a:avLst/>
          </a:prstGeom>
          <a:noFill/>
          <a:ln>
            <a:noFill/>
          </a:ln>
        </p:spPr>
      </p:pic>
      <p:sp>
        <p:nvSpPr>
          <p:cNvPr id="192" name="Google Shape;192;p31"/>
          <p:cNvSpPr txBox="1"/>
          <p:nvPr/>
        </p:nvSpPr>
        <p:spPr>
          <a:xfrm>
            <a:off x="229275" y="309000"/>
            <a:ext cx="5741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300">
                <a:solidFill>
                  <a:srgbClr val="434343"/>
                </a:solidFill>
                <a:latin typeface="Proxima Nova"/>
                <a:ea typeface="Proxima Nova"/>
                <a:cs typeface="Proxima Nova"/>
                <a:sym typeface="Proxima Nova"/>
              </a:rPr>
              <a:t>Tweet Sentiment v/s Stock Price</a:t>
            </a:r>
            <a:endParaRPr>
              <a:latin typeface="Proxima Nova"/>
              <a:ea typeface="Proxima Nova"/>
              <a:cs typeface="Proxima Nova"/>
              <a:sym typeface="Proxima Nova"/>
            </a:endParaRPr>
          </a:p>
        </p:txBody>
      </p:sp>
      <p:pic>
        <p:nvPicPr>
          <p:cNvPr id="193" name="Google Shape;193;p31"/>
          <p:cNvPicPr preferRelativeResize="0"/>
          <p:nvPr/>
        </p:nvPicPr>
        <p:blipFill>
          <a:blip r:embed="rId4">
            <a:alphaModFix/>
          </a:blip>
          <a:stretch>
            <a:fillRect/>
          </a:stretch>
        </p:blipFill>
        <p:spPr>
          <a:xfrm>
            <a:off x="6273425" y="2797475"/>
            <a:ext cx="2804626" cy="2007100"/>
          </a:xfrm>
          <a:prstGeom prst="rect">
            <a:avLst/>
          </a:prstGeom>
          <a:noFill/>
          <a:ln>
            <a:noFill/>
          </a:ln>
        </p:spPr>
      </p:pic>
      <p:sp>
        <p:nvSpPr>
          <p:cNvPr id="194" name="Google Shape;194;p31"/>
          <p:cNvSpPr txBox="1"/>
          <p:nvPr/>
        </p:nvSpPr>
        <p:spPr>
          <a:xfrm>
            <a:off x="6484588" y="1295850"/>
            <a:ext cx="2382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Observed sentiment score peaks and dips followed by a stock price hike and fall respectively and vice versa hinting towards bidirectional impact among these two features. </a:t>
            </a:r>
            <a:endParaRPr sz="13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Tweet </a:t>
            </a:r>
            <a:r>
              <a:rPr b="1" lang="en"/>
              <a:t>Sentiment Distribution </a:t>
            </a:r>
            <a:endParaRPr b="1"/>
          </a:p>
        </p:txBody>
      </p:sp>
      <p:pic>
        <p:nvPicPr>
          <p:cNvPr id="200" name="Google Shape;200;p32"/>
          <p:cNvPicPr preferRelativeResize="0"/>
          <p:nvPr/>
        </p:nvPicPr>
        <p:blipFill rotWithShape="1">
          <a:blip r:embed="rId3">
            <a:alphaModFix/>
          </a:blip>
          <a:srcRect b="4972" l="12690" r="10445" t="2435"/>
          <a:stretch/>
        </p:blipFill>
        <p:spPr>
          <a:xfrm>
            <a:off x="408675" y="1438950"/>
            <a:ext cx="2611626" cy="2548425"/>
          </a:xfrm>
          <a:prstGeom prst="rect">
            <a:avLst/>
          </a:prstGeom>
          <a:noFill/>
          <a:ln>
            <a:noFill/>
          </a:ln>
        </p:spPr>
      </p:pic>
      <p:sp>
        <p:nvSpPr>
          <p:cNvPr id="201" name="Google Shape;201;p32"/>
          <p:cNvSpPr txBox="1"/>
          <p:nvPr/>
        </p:nvSpPr>
        <p:spPr>
          <a:xfrm>
            <a:off x="937025" y="4306200"/>
            <a:ext cx="1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Apple (AAPL)</a:t>
            </a:r>
            <a:endParaRPr b="1">
              <a:latin typeface="Proxima Nova"/>
              <a:ea typeface="Proxima Nova"/>
              <a:cs typeface="Proxima Nova"/>
              <a:sym typeface="Proxima Nova"/>
            </a:endParaRPr>
          </a:p>
        </p:txBody>
      </p:sp>
      <p:pic>
        <p:nvPicPr>
          <p:cNvPr id="202" name="Google Shape;202;p32"/>
          <p:cNvPicPr preferRelativeResize="0"/>
          <p:nvPr/>
        </p:nvPicPr>
        <p:blipFill rotWithShape="1">
          <a:blip r:embed="rId4">
            <a:alphaModFix/>
          </a:blip>
          <a:srcRect b="6091" l="8860" r="5530" t="2717"/>
          <a:stretch/>
        </p:blipFill>
        <p:spPr>
          <a:xfrm>
            <a:off x="3209700" y="1322875"/>
            <a:ext cx="2880750" cy="2717725"/>
          </a:xfrm>
          <a:prstGeom prst="rect">
            <a:avLst/>
          </a:prstGeom>
          <a:noFill/>
          <a:ln>
            <a:noFill/>
          </a:ln>
        </p:spPr>
      </p:pic>
      <p:sp>
        <p:nvSpPr>
          <p:cNvPr id="203" name="Google Shape;203;p32"/>
          <p:cNvSpPr txBox="1"/>
          <p:nvPr/>
        </p:nvSpPr>
        <p:spPr>
          <a:xfrm>
            <a:off x="3787525" y="4306200"/>
            <a:ext cx="152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Google (GOOG)</a:t>
            </a:r>
            <a:endParaRPr b="1">
              <a:latin typeface="Proxima Nova"/>
              <a:ea typeface="Proxima Nova"/>
              <a:cs typeface="Proxima Nova"/>
              <a:sym typeface="Proxima Nova"/>
            </a:endParaRPr>
          </a:p>
        </p:txBody>
      </p:sp>
      <p:pic>
        <p:nvPicPr>
          <p:cNvPr id="204" name="Google Shape;204;p32"/>
          <p:cNvPicPr preferRelativeResize="0"/>
          <p:nvPr/>
        </p:nvPicPr>
        <p:blipFill rotWithShape="1">
          <a:blip r:embed="rId5">
            <a:alphaModFix/>
          </a:blip>
          <a:srcRect b="3660" l="8241" r="5454" t="0"/>
          <a:stretch/>
        </p:blipFill>
        <p:spPr>
          <a:xfrm>
            <a:off x="6224075" y="1337425"/>
            <a:ext cx="2707275" cy="2717725"/>
          </a:xfrm>
          <a:prstGeom prst="rect">
            <a:avLst/>
          </a:prstGeom>
          <a:noFill/>
          <a:ln>
            <a:noFill/>
          </a:ln>
        </p:spPr>
      </p:pic>
      <p:sp>
        <p:nvSpPr>
          <p:cNvPr id="205" name="Google Shape;205;p32"/>
          <p:cNvSpPr txBox="1"/>
          <p:nvPr/>
        </p:nvSpPr>
        <p:spPr>
          <a:xfrm>
            <a:off x="6612875" y="4306200"/>
            <a:ext cx="190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Microsoft (MSFT)</a:t>
            </a:r>
            <a:endParaRPr b="1">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b="0" l="0" r="7304" t="0"/>
          <a:stretch/>
        </p:blipFill>
        <p:spPr>
          <a:xfrm>
            <a:off x="44675" y="69775"/>
            <a:ext cx="6537450" cy="5013925"/>
          </a:xfrm>
          <a:prstGeom prst="rect">
            <a:avLst/>
          </a:prstGeom>
          <a:noFill/>
          <a:ln>
            <a:noFill/>
          </a:ln>
        </p:spPr>
      </p:pic>
      <p:sp>
        <p:nvSpPr>
          <p:cNvPr id="211" name="Google Shape;211;p33"/>
          <p:cNvSpPr txBox="1"/>
          <p:nvPr/>
        </p:nvSpPr>
        <p:spPr>
          <a:xfrm>
            <a:off x="6539025" y="737625"/>
            <a:ext cx="23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12" name="Google Shape;212;p33"/>
          <p:cNvSpPr/>
          <p:nvPr/>
        </p:nvSpPr>
        <p:spPr>
          <a:xfrm>
            <a:off x="6578900" y="627975"/>
            <a:ext cx="2292600" cy="46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txBox="1"/>
          <p:nvPr/>
        </p:nvSpPr>
        <p:spPr>
          <a:xfrm>
            <a:off x="6539025" y="1724500"/>
            <a:ext cx="25191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Close, Low and High </a:t>
            </a:r>
            <a:r>
              <a:rPr lang="en" sz="1200">
                <a:solidFill>
                  <a:schemeClr val="dk1"/>
                </a:solidFill>
                <a:latin typeface="Times New Roman"/>
                <a:ea typeface="Times New Roman"/>
                <a:cs typeface="Times New Roman"/>
                <a:sym typeface="Times New Roman"/>
              </a:rPr>
              <a:t>stock prices </a:t>
            </a:r>
            <a:r>
              <a:rPr lang="en" sz="1200">
                <a:solidFill>
                  <a:schemeClr val="dk1"/>
                </a:solidFill>
                <a:latin typeface="Times New Roman"/>
                <a:ea typeface="Times New Roman"/>
                <a:cs typeface="Times New Roman"/>
                <a:sym typeface="Times New Roman"/>
              </a:rPr>
              <a:t>(Dependent Features) of the day are highly correlated with stock movement (Open, Low, High, Close) and patterns of past days.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can also observe a little correlation between the sentiment of tweets in the previous days and stock price.</a:t>
            </a:r>
            <a:endParaRPr/>
          </a:p>
        </p:txBody>
      </p:sp>
      <p:sp>
        <p:nvSpPr>
          <p:cNvPr id="214" name="Google Shape;214;p33"/>
          <p:cNvSpPr txBox="1"/>
          <p:nvPr/>
        </p:nvSpPr>
        <p:spPr>
          <a:xfrm>
            <a:off x="6653625" y="221925"/>
            <a:ext cx="21333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latin typeface="Proxima Nova"/>
                <a:ea typeface="Proxima Nova"/>
                <a:cs typeface="Proxima Nova"/>
                <a:sym typeface="Proxima Nova"/>
              </a:rPr>
              <a:t>Heatmap for features correlation</a:t>
            </a:r>
            <a:endParaRPr b="1" sz="29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Motivation </a:t>
            </a:r>
            <a:r>
              <a:rPr lang="en"/>
              <a:t>behind</a:t>
            </a:r>
            <a:r>
              <a:rPr lang="en"/>
              <a:t> the topic</a:t>
            </a:r>
            <a:endParaRPr/>
          </a:p>
        </p:txBody>
      </p:sp>
      <p:sp>
        <p:nvSpPr>
          <p:cNvPr id="86" name="Google Shape;86;p16"/>
          <p:cNvSpPr txBox="1"/>
          <p:nvPr>
            <p:ph idx="1" type="body"/>
          </p:nvPr>
        </p:nvSpPr>
        <p:spPr>
          <a:xfrm>
            <a:off x="221075" y="1005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rial"/>
              <a:ea typeface="Arial"/>
              <a:cs typeface="Arial"/>
              <a:sym typeface="Arial"/>
            </a:endParaRPr>
          </a:p>
          <a:p>
            <a:pPr indent="0" lvl="0" marL="0" rtl="0" algn="l">
              <a:spcBef>
                <a:spcPts val="0"/>
              </a:spcBef>
              <a:spcAft>
                <a:spcPts val="0"/>
              </a:spcAft>
              <a:buNone/>
            </a:pPr>
            <a:r>
              <a:rPr lang="en" sz="1600">
                <a:solidFill>
                  <a:schemeClr val="dk1"/>
                </a:solidFill>
                <a:latin typeface="Arial"/>
                <a:ea typeface="Arial"/>
                <a:cs typeface="Arial"/>
                <a:sym typeface="Arial"/>
              </a:rPr>
              <a:t>Stock price movement and volatility prediction aim to predict stocks’ future trends to help investors make sound investment decisions and model financial risk. Stock movement prediction is a difficult problem because the market is highly stochastic and we make time-dependent predictions based on chaotic data. </a:t>
            </a:r>
            <a:endParaRPr sz="1600">
              <a:solidFill>
                <a:schemeClr val="dk1"/>
              </a:solidFill>
              <a:latin typeface="Arial"/>
              <a:ea typeface="Arial"/>
              <a:cs typeface="Arial"/>
              <a:sym typeface="Arial"/>
            </a:endParaRPr>
          </a:p>
          <a:p>
            <a:pPr indent="0" lvl="0" marL="0" rtl="0" algn="l">
              <a:spcBef>
                <a:spcPts val="0"/>
              </a:spcBef>
              <a:spcAft>
                <a:spcPts val="0"/>
              </a:spcAft>
              <a:buNone/>
            </a:pPr>
            <a:r>
              <a:t/>
            </a:r>
            <a:endParaRPr sz="1600">
              <a:solidFill>
                <a:schemeClr val="dk1"/>
              </a:solidFill>
              <a:latin typeface="Arial"/>
              <a:ea typeface="Arial"/>
              <a:cs typeface="Arial"/>
              <a:sym typeface="Arial"/>
            </a:endParaRPr>
          </a:p>
          <a:p>
            <a:pPr indent="0" lvl="0" marL="0" rtl="0" algn="l">
              <a:spcBef>
                <a:spcPts val="0"/>
              </a:spcBef>
              <a:spcAft>
                <a:spcPts val="0"/>
              </a:spcAft>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chemeClr val="dk1"/>
                </a:solidFill>
                <a:latin typeface="Arial"/>
                <a:ea typeface="Arial"/>
                <a:cs typeface="Arial"/>
                <a:sym typeface="Arial"/>
              </a:rPr>
              <a:t>Over the last 20 years, we have seen a positive shift in the financial market. Every single day, we see more and more people getting involved in the financial sector with the hope of getting quick profit gains through predictive trading. </a:t>
            </a:r>
            <a:r>
              <a:rPr lang="en" sz="1400">
                <a:solidFill>
                  <a:schemeClr val="dk1"/>
                </a:solidFill>
                <a:latin typeface="Arial"/>
                <a:ea typeface="Arial"/>
                <a:cs typeface="Arial"/>
                <a:sym typeface="Arial"/>
              </a:rPr>
              <a:t>B</a:t>
            </a:r>
            <a:r>
              <a:rPr lang="en" sz="1600">
                <a:solidFill>
                  <a:schemeClr val="dk1"/>
                </a:solidFill>
                <a:latin typeface="Arial"/>
                <a:ea typeface="Arial"/>
                <a:cs typeface="Arial"/>
                <a:sym typeface="Arial"/>
              </a:rPr>
              <a:t>ut, if there is a possibility of profit, there also lies an equal possibility of loss.</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231600" y="289100"/>
            <a:ext cx="8520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Methodology</a:t>
            </a:r>
            <a:endParaRPr b="1" sz="2600"/>
          </a:p>
        </p:txBody>
      </p:sp>
      <p:sp>
        <p:nvSpPr>
          <p:cNvPr id="220" name="Google Shape;220;p34"/>
          <p:cNvSpPr txBox="1"/>
          <p:nvPr/>
        </p:nvSpPr>
        <p:spPr>
          <a:xfrm>
            <a:off x="381550" y="1333275"/>
            <a:ext cx="7976700" cy="302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Times New Roman"/>
                <a:ea typeface="Times New Roman"/>
                <a:cs typeface="Times New Roman"/>
                <a:sym typeface="Times New Roman"/>
              </a:rPr>
              <a:t>We compared linear regression, decision tree, random forest and gradient boost for our models. As the stock price prediction depends on the prices of previous days, we gave the previous days stock prices as input. </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2000">
                <a:solidFill>
                  <a:schemeClr val="dk1"/>
                </a:solidFill>
                <a:latin typeface="Times New Roman"/>
                <a:ea typeface="Times New Roman"/>
                <a:cs typeface="Times New Roman"/>
                <a:sym typeface="Times New Roman"/>
              </a:rPr>
              <a:t>We varied the number of days and found the best outcome with least rmse at n=3. </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 sz="2000">
                <a:solidFill>
                  <a:schemeClr val="dk1"/>
                </a:solidFill>
                <a:latin typeface="Times New Roman"/>
                <a:ea typeface="Times New Roman"/>
                <a:cs typeface="Times New Roman"/>
                <a:sym typeface="Times New Roman"/>
              </a:rPr>
              <a:t>We used squared error method and ’best’ strategy as splitter for decision tree. We used squared error method for random forest.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231600" y="289100"/>
            <a:ext cx="8520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Result/Analysis</a:t>
            </a:r>
            <a:endParaRPr b="1" sz="2600"/>
          </a:p>
        </p:txBody>
      </p:sp>
      <p:sp>
        <p:nvSpPr>
          <p:cNvPr id="226" name="Google Shape;226;p35"/>
          <p:cNvSpPr txBox="1"/>
          <p:nvPr>
            <p:ph idx="1" type="body"/>
          </p:nvPr>
        </p:nvSpPr>
        <p:spPr>
          <a:xfrm>
            <a:off x="231600" y="913250"/>
            <a:ext cx="8360400" cy="442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We ran the model for different window sizes and had obtained the data as follows:</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graphicFrame>
        <p:nvGraphicFramePr>
          <p:cNvPr id="227" name="Google Shape;227;p35"/>
          <p:cNvGraphicFramePr/>
          <p:nvPr/>
        </p:nvGraphicFramePr>
        <p:xfrm>
          <a:off x="1268625" y="1300865"/>
          <a:ext cx="3000000" cy="3000000"/>
        </p:xfrm>
        <a:graphic>
          <a:graphicData uri="http://schemas.openxmlformats.org/drawingml/2006/table">
            <a:tbl>
              <a:tblPr>
                <a:noFill/>
                <a:tableStyleId>{22AD07E7-4CA0-4878-BC51-9D980BEFC9E6}</a:tableStyleId>
              </a:tblPr>
              <a:tblGrid>
                <a:gridCol w="2535500"/>
                <a:gridCol w="3911050"/>
              </a:tblGrid>
              <a:tr h="379225">
                <a:tc>
                  <a:txBody>
                    <a:bodyPr/>
                    <a:lstStyle/>
                    <a:p>
                      <a:pPr indent="0" lvl="0" marL="0" rtl="0" algn="ctr">
                        <a:spcBef>
                          <a:spcPts val="0"/>
                        </a:spcBef>
                        <a:spcAft>
                          <a:spcPts val="0"/>
                        </a:spcAft>
                        <a:buNone/>
                      </a:pPr>
                      <a:r>
                        <a:rPr b="1" lang="en" sz="1200"/>
                        <a:t>Value of n (Parameter)</a:t>
                      </a:r>
                      <a:endParaRPr b="1"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200"/>
                        <a:t>Models used and RMSE Values</a:t>
                      </a:r>
                      <a:endParaRPr b="1"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r>
              <a:tr h="948100">
                <a:tc>
                  <a:txBody>
                    <a:bodyPr/>
                    <a:lstStyle/>
                    <a:p>
                      <a:pPr indent="0" lvl="0" marL="0" rtl="0" algn="ctr">
                        <a:spcBef>
                          <a:spcPts val="0"/>
                        </a:spcBef>
                        <a:spcAft>
                          <a:spcPts val="0"/>
                        </a:spcAft>
                        <a:buNone/>
                      </a:pPr>
                      <a:r>
                        <a:rPr b="1" lang="en" sz="1200"/>
                        <a:t>5</a:t>
                      </a:r>
                      <a:endParaRPr b="1"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Linear Regression : </a:t>
                      </a:r>
                      <a:r>
                        <a:rPr lang="en" sz="1200">
                          <a:solidFill>
                            <a:schemeClr val="dk1"/>
                          </a:solidFill>
                          <a:latin typeface="Times New Roman"/>
                          <a:ea typeface="Times New Roman"/>
                          <a:cs typeface="Times New Roman"/>
                          <a:sym typeface="Times New Roman"/>
                        </a:rPr>
                        <a:t>2.257573809716335</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Random Forest : </a:t>
                      </a:r>
                      <a:r>
                        <a:rPr lang="en" sz="1200">
                          <a:solidFill>
                            <a:schemeClr val="dk1"/>
                          </a:solidFill>
                          <a:latin typeface="Times New Roman"/>
                          <a:ea typeface="Times New Roman"/>
                          <a:cs typeface="Times New Roman"/>
                          <a:sym typeface="Times New Roman"/>
                        </a:rPr>
                        <a:t>2.3757716304022227</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Decision Trees : </a:t>
                      </a:r>
                      <a:r>
                        <a:rPr lang="en" sz="1200">
                          <a:solidFill>
                            <a:schemeClr val="dk1"/>
                          </a:solidFill>
                          <a:latin typeface="Times New Roman"/>
                          <a:ea typeface="Times New Roman"/>
                          <a:cs typeface="Times New Roman"/>
                          <a:sym typeface="Times New Roman"/>
                        </a:rPr>
                        <a:t>2.9405511469871444</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Gradient Boost : </a:t>
                      </a:r>
                      <a:r>
                        <a:rPr lang="en" sz="1200">
                          <a:solidFill>
                            <a:schemeClr val="dk1"/>
                          </a:solidFill>
                          <a:latin typeface="Times New Roman"/>
                          <a:ea typeface="Times New Roman"/>
                          <a:cs typeface="Times New Roman"/>
                          <a:sym typeface="Times New Roman"/>
                        </a:rPr>
                        <a:t>2.524182572412116</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948100">
                <a:tc>
                  <a:txBody>
                    <a:bodyPr/>
                    <a:lstStyle/>
                    <a:p>
                      <a:pPr indent="0" lvl="0" marL="0" rtl="0" algn="ctr">
                        <a:spcBef>
                          <a:spcPts val="0"/>
                        </a:spcBef>
                        <a:spcAft>
                          <a:spcPts val="0"/>
                        </a:spcAft>
                        <a:buNone/>
                      </a:pPr>
                      <a:r>
                        <a:rPr b="1" lang="en" sz="1200"/>
                        <a:t>3</a:t>
                      </a:r>
                      <a:endParaRPr b="1"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Linear Regression : 2.175462447355757</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Random Forest : 2.4303288393792077</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Decision Trees : 3.2952034029887134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Gradient Boost : 2.4406243600838198</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948100">
                <a:tc>
                  <a:txBody>
                    <a:bodyPr/>
                    <a:lstStyle/>
                    <a:p>
                      <a:pPr indent="0" lvl="0" marL="0" rtl="0" algn="ctr">
                        <a:spcBef>
                          <a:spcPts val="0"/>
                        </a:spcBef>
                        <a:spcAft>
                          <a:spcPts val="0"/>
                        </a:spcAft>
                        <a:buNone/>
                      </a:pPr>
                      <a:r>
                        <a:rPr b="1" lang="en" sz="1200"/>
                        <a:t>1</a:t>
                      </a:r>
                      <a:endParaRPr b="1"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Linear Regression : 2.2451821378013275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Random Forest : 2.305894043502469</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Decision Trees : 3.2202118558074315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Gradient Boost : 2.323831009717305</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28" name="Google Shape;228;p35"/>
          <p:cNvSpPr txBox="1"/>
          <p:nvPr/>
        </p:nvSpPr>
        <p:spPr>
          <a:xfrm>
            <a:off x="348875" y="4635125"/>
            <a:ext cx="679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chemeClr val="dk1"/>
                </a:solidFill>
                <a:latin typeface="Times New Roman"/>
                <a:ea typeface="Times New Roman"/>
                <a:cs typeface="Times New Roman"/>
                <a:sym typeface="Times New Roman"/>
              </a:rPr>
              <a:t>From the above data, we find the </a:t>
            </a:r>
            <a:r>
              <a:rPr b="1" lang="en">
                <a:solidFill>
                  <a:schemeClr val="dk1"/>
                </a:solidFill>
                <a:latin typeface="Times New Roman"/>
                <a:ea typeface="Times New Roman"/>
                <a:cs typeface="Times New Roman"/>
                <a:sym typeface="Times New Roman"/>
              </a:rPr>
              <a:t>optimal value</a:t>
            </a:r>
            <a:r>
              <a:rPr lang="en">
                <a:solidFill>
                  <a:schemeClr val="dk1"/>
                </a:solidFill>
                <a:latin typeface="Times New Roman"/>
                <a:ea typeface="Times New Roman"/>
                <a:cs typeface="Times New Roman"/>
                <a:sym typeface="Times New Roman"/>
              </a:rPr>
              <a:t> of </a:t>
            </a:r>
            <a:r>
              <a:rPr b="1" lang="en">
                <a:solidFill>
                  <a:schemeClr val="dk1"/>
                </a:solidFill>
                <a:latin typeface="Times New Roman"/>
                <a:ea typeface="Times New Roman"/>
                <a:cs typeface="Times New Roman"/>
                <a:sym typeface="Times New Roman"/>
              </a:rPr>
              <a:t>n = 3</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Results/Analysis</a:t>
            </a:r>
            <a:endParaRPr/>
          </a:p>
        </p:txBody>
      </p:sp>
      <p:pic>
        <p:nvPicPr>
          <p:cNvPr id="234" name="Google Shape;234;p36"/>
          <p:cNvPicPr preferRelativeResize="0"/>
          <p:nvPr/>
        </p:nvPicPr>
        <p:blipFill>
          <a:blip r:embed="rId3">
            <a:alphaModFix/>
          </a:blip>
          <a:stretch>
            <a:fillRect/>
          </a:stretch>
        </p:blipFill>
        <p:spPr>
          <a:xfrm>
            <a:off x="621000" y="876538"/>
            <a:ext cx="3203950" cy="2133701"/>
          </a:xfrm>
          <a:prstGeom prst="rect">
            <a:avLst/>
          </a:prstGeom>
          <a:noFill/>
          <a:ln>
            <a:noFill/>
          </a:ln>
        </p:spPr>
      </p:pic>
      <p:pic>
        <p:nvPicPr>
          <p:cNvPr id="235" name="Google Shape;235;p36"/>
          <p:cNvPicPr preferRelativeResize="0"/>
          <p:nvPr/>
        </p:nvPicPr>
        <p:blipFill>
          <a:blip r:embed="rId4">
            <a:alphaModFix/>
          </a:blip>
          <a:stretch>
            <a:fillRect/>
          </a:stretch>
        </p:blipFill>
        <p:spPr>
          <a:xfrm>
            <a:off x="5138075" y="876554"/>
            <a:ext cx="3203950" cy="2133696"/>
          </a:xfrm>
          <a:prstGeom prst="rect">
            <a:avLst/>
          </a:prstGeom>
          <a:noFill/>
          <a:ln>
            <a:noFill/>
          </a:ln>
        </p:spPr>
      </p:pic>
      <p:pic>
        <p:nvPicPr>
          <p:cNvPr id="236" name="Google Shape;236;p36"/>
          <p:cNvPicPr preferRelativeResize="0"/>
          <p:nvPr/>
        </p:nvPicPr>
        <p:blipFill>
          <a:blip r:embed="rId5">
            <a:alphaModFix/>
          </a:blip>
          <a:stretch>
            <a:fillRect/>
          </a:stretch>
        </p:blipFill>
        <p:spPr>
          <a:xfrm>
            <a:off x="621000" y="3010244"/>
            <a:ext cx="3203950" cy="2133682"/>
          </a:xfrm>
          <a:prstGeom prst="rect">
            <a:avLst/>
          </a:prstGeom>
          <a:noFill/>
          <a:ln>
            <a:noFill/>
          </a:ln>
        </p:spPr>
      </p:pic>
      <p:pic>
        <p:nvPicPr>
          <p:cNvPr id="237" name="Google Shape;237;p36"/>
          <p:cNvPicPr preferRelativeResize="0"/>
          <p:nvPr/>
        </p:nvPicPr>
        <p:blipFill>
          <a:blip r:embed="rId6">
            <a:alphaModFix/>
          </a:blip>
          <a:stretch>
            <a:fillRect/>
          </a:stretch>
        </p:blipFill>
        <p:spPr>
          <a:xfrm>
            <a:off x="5138075" y="3010250"/>
            <a:ext cx="3203950" cy="2133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Results/Analysis</a:t>
            </a:r>
            <a:endParaRPr/>
          </a:p>
        </p:txBody>
      </p:sp>
      <p:sp>
        <p:nvSpPr>
          <p:cNvPr id="243" name="Google Shape;243;p37"/>
          <p:cNvSpPr txBox="1"/>
          <p:nvPr>
            <p:ph idx="1" type="body"/>
          </p:nvPr>
        </p:nvSpPr>
        <p:spPr>
          <a:xfrm>
            <a:off x="232400" y="8125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We performed</a:t>
            </a:r>
            <a:r>
              <a:rPr lang="en" sz="1600">
                <a:solidFill>
                  <a:schemeClr val="dk1"/>
                </a:solidFill>
                <a:latin typeface="Arial"/>
                <a:ea typeface="Arial"/>
                <a:cs typeface="Arial"/>
                <a:sym typeface="Arial"/>
              </a:rPr>
              <a:t> Linear Regression, Decision Tree, Random Forest and Gradient Boost on the Stock Market Dataset.</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RMSE for Linear Regression came out to be: 2.175462447355757</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RMSE for Decision Tree came out to be: 3.2952034029887134</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RMSE for Random Forest came out to be: 2.4303288393792077</a:t>
            </a:r>
            <a:endParaRPr sz="21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RMSE for Gradient Boost came out to be: 2.4406243600838198</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600">
                <a:solidFill>
                  <a:schemeClr val="dk1"/>
                </a:solidFill>
                <a:latin typeface="Arial"/>
                <a:ea typeface="Arial"/>
                <a:cs typeface="Arial"/>
                <a:sym typeface="Arial"/>
              </a:rPr>
              <a:t>Conclusion: </a:t>
            </a:r>
            <a:r>
              <a:rPr lang="en" sz="1600">
                <a:solidFill>
                  <a:schemeClr val="dk1"/>
                </a:solidFill>
                <a:latin typeface="Arial"/>
                <a:ea typeface="Arial"/>
                <a:cs typeface="Arial"/>
                <a:sym typeface="Arial"/>
              </a:rPr>
              <a:t>Linear Regression performs the best on our dataset.</a:t>
            </a:r>
            <a:endParaRPr sz="1600">
              <a:solidFill>
                <a:schemeClr val="dk1"/>
              </a:solidFill>
              <a:latin typeface="Arial"/>
              <a:ea typeface="Arial"/>
              <a:cs typeface="Arial"/>
              <a:sym typeface="Arial"/>
            </a:endParaRPr>
          </a:p>
          <a:p>
            <a:pPr indent="0" lvl="0" marL="0" rtl="0" algn="l">
              <a:spcBef>
                <a:spcPts val="1200"/>
              </a:spcBef>
              <a:spcAft>
                <a:spcPts val="16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9" name="Google Shape;24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Stock markets are strongly affected by various types of highly interrelated information. In both traditional finance and behavioral finance, it is believed that market information, especially fundamental information and news report information, shapes stock movements.</a:t>
            </a:r>
            <a:endParaRPr sz="1500"/>
          </a:p>
          <a:p>
            <a:pPr indent="0" lvl="0" marL="0" rtl="0" algn="l">
              <a:spcBef>
                <a:spcPts val="1600"/>
              </a:spcBef>
              <a:spcAft>
                <a:spcPts val="0"/>
              </a:spcAft>
              <a:buNone/>
            </a:pPr>
            <a:r>
              <a:rPr lang="en" sz="1500"/>
              <a:t>We have covered following work so far:</a:t>
            </a:r>
            <a:endParaRPr sz="1500"/>
          </a:p>
          <a:p>
            <a:pPr indent="0" lvl="0" marL="0" rtl="0" algn="l">
              <a:spcBef>
                <a:spcPts val="1600"/>
              </a:spcBef>
              <a:spcAft>
                <a:spcPts val="0"/>
              </a:spcAft>
              <a:buClr>
                <a:schemeClr val="dk1"/>
              </a:buClr>
              <a:buSzPts val="1100"/>
              <a:buFont typeface="Arial"/>
              <a:buNone/>
            </a:pPr>
            <a:r>
              <a:rPr lang="en" sz="1500"/>
              <a:t>Data Collection, Pre-Processing and Data Visualization, Feature Extraction and Sentimental Analysis, Feature Engineering, Selection, Heatmaps, Linear Regression, Decision Trees and Random Forest.</a:t>
            </a:r>
            <a:endParaRPr sz="1500"/>
          </a:p>
          <a:p>
            <a:pPr indent="0" lvl="0" marL="0" rtl="0" algn="l">
              <a:spcBef>
                <a:spcPts val="1600"/>
              </a:spcBef>
              <a:spcAft>
                <a:spcPts val="0"/>
              </a:spcAft>
              <a:buClr>
                <a:schemeClr val="dk1"/>
              </a:buClr>
              <a:buSzPts val="1100"/>
              <a:buFont typeface="Arial"/>
              <a:buNone/>
            </a:pPr>
            <a:r>
              <a:rPr lang="en" sz="1500"/>
              <a:t>After implementing these given models, we had checked for the RMSE values and had compared the actual and predicted values for the same.</a:t>
            </a:r>
            <a:endParaRPr sz="1500"/>
          </a:p>
          <a:p>
            <a:pPr indent="0" lvl="0" marL="0" rtl="0" algn="l">
              <a:spcBef>
                <a:spcPts val="1600"/>
              </a:spcBef>
              <a:spcAft>
                <a:spcPts val="1600"/>
              </a:spcAft>
              <a:buNone/>
            </a:pPr>
            <a:r>
              <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Week 1 &amp; 2: Data Collection</a:t>
            </a:r>
            <a:endParaRPr/>
          </a:p>
          <a:p>
            <a:pPr indent="-342900" lvl="0" marL="457200" rtl="0" algn="l">
              <a:spcBef>
                <a:spcPts val="0"/>
              </a:spcBef>
              <a:spcAft>
                <a:spcPts val="0"/>
              </a:spcAft>
              <a:buSzPts val="1800"/>
              <a:buChar char="-"/>
            </a:pPr>
            <a:r>
              <a:rPr lang="en"/>
              <a:t>Week 3: Pre-Processing and Data Visualization</a:t>
            </a:r>
            <a:endParaRPr/>
          </a:p>
          <a:p>
            <a:pPr indent="-342900" lvl="0" marL="457200" rtl="0" algn="l">
              <a:spcBef>
                <a:spcPts val="0"/>
              </a:spcBef>
              <a:spcAft>
                <a:spcPts val="0"/>
              </a:spcAft>
              <a:buSzPts val="1800"/>
              <a:buChar char="-"/>
            </a:pPr>
            <a:r>
              <a:rPr lang="en"/>
              <a:t>Week 4: Feature Extraction and Sentimental Analysis</a:t>
            </a:r>
            <a:endParaRPr/>
          </a:p>
          <a:p>
            <a:pPr indent="-342900" lvl="0" marL="457200" rtl="0" algn="l">
              <a:spcBef>
                <a:spcPts val="0"/>
              </a:spcBef>
              <a:spcAft>
                <a:spcPts val="0"/>
              </a:spcAft>
              <a:buSzPts val="1800"/>
              <a:buChar char="-"/>
            </a:pPr>
            <a:r>
              <a:rPr lang="en"/>
              <a:t>Week 5: Feature Engineering, Selection, Heatmaps</a:t>
            </a:r>
            <a:endParaRPr/>
          </a:p>
          <a:p>
            <a:pPr indent="-342900" lvl="0" marL="457200" rtl="0" algn="l">
              <a:spcBef>
                <a:spcPts val="0"/>
              </a:spcBef>
              <a:spcAft>
                <a:spcPts val="0"/>
              </a:spcAft>
              <a:buSzPts val="1800"/>
              <a:buChar char="-"/>
            </a:pPr>
            <a:r>
              <a:rPr lang="en"/>
              <a:t>Week 6: Linear Regression </a:t>
            </a:r>
            <a:endParaRPr/>
          </a:p>
          <a:p>
            <a:pPr indent="-342900" lvl="0" marL="457200" rtl="0" algn="l">
              <a:spcBef>
                <a:spcPts val="0"/>
              </a:spcBef>
              <a:spcAft>
                <a:spcPts val="0"/>
              </a:spcAft>
              <a:buSzPts val="1800"/>
              <a:buChar char="-"/>
            </a:pPr>
            <a:r>
              <a:rPr lang="en"/>
              <a:t>Week 7: Decision Trees and Random Forest</a:t>
            </a:r>
            <a:endParaRPr/>
          </a:p>
          <a:p>
            <a:pPr indent="0" lvl="0" marL="0" rtl="0" algn="l">
              <a:spcBef>
                <a:spcPts val="1600"/>
              </a:spcBef>
              <a:spcAft>
                <a:spcPts val="1600"/>
              </a:spcAft>
              <a:buNone/>
            </a:pPr>
            <a:r>
              <a:rPr lang="en"/>
              <a:t>We have covered this work so far. We have learnt about decision trees and random forest before SVM, hence we had to interchange the weekly deadlines. Further work will include learning about LSTMs, CNN based models, ANN and RNN based models and look out for the best predictor available.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 Contribution</a:t>
            </a:r>
            <a:endParaRPr/>
          </a:p>
        </p:txBody>
      </p:sp>
      <p:sp>
        <p:nvSpPr>
          <p:cNvPr id="261" name="Google Shape;26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Collection -&gt; Aayush and Jayan</a:t>
            </a:r>
            <a:endParaRPr/>
          </a:p>
          <a:p>
            <a:pPr indent="-342900" lvl="0" marL="457200" rtl="0" algn="l">
              <a:spcBef>
                <a:spcPts val="0"/>
              </a:spcBef>
              <a:spcAft>
                <a:spcPts val="0"/>
              </a:spcAft>
              <a:buSzPts val="1800"/>
              <a:buChar char="-"/>
            </a:pPr>
            <a:r>
              <a:rPr lang="en"/>
              <a:t>Data Cleaning -&gt; Aayush</a:t>
            </a:r>
            <a:endParaRPr/>
          </a:p>
          <a:p>
            <a:pPr indent="-342900" lvl="0" marL="457200" rtl="0" algn="l">
              <a:spcBef>
                <a:spcPts val="0"/>
              </a:spcBef>
              <a:spcAft>
                <a:spcPts val="0"/>
              </a:spcAft>
              <a:buSzPts val="1800"/>
              <a:buChar char="-"/>
            </a:pPr>
            <a:r>
              <a:rPr lang="en"/>
              <a:t>Data </a:t>
            </a:r>
            <a:r>
              <a:rPr lang="en"/>
              <a:t>Preprocessing</a:t>
            </a:r>
            <a:r>
              <a:rPr lang="en"/>
              <a:t> -&gt; Sanyam and Aaryendra</a:t>
            </a:r>
            <a:endParaRPr/>
          </a:p>
          <a:p>
            <a:pPr indent="-342900" lvl="0" marL="457200" rtl="0" algn="l">
              <a:spcBef>
                <a:spcPts val="0"/>
              </a:spcBef>
              <a:spcAft>
                <a:spcPts val="0"/>
              </a:spcAft>
              <a:buSzPts val="1800"/>
              <a:buChar char="-"/>
            </a:pPr>
            <a:r>
              <a:rPr lang="en"/>
              <a:t>Data Visualization -&gt; Sanyam</a:t>
            </a:r>
            <a:endParaRPr/>
          </a:p>
          <a:p>
            <a:pPr indent="-342900" lvl="0" marL="457200" rtl="0" algn="l">
              <a:spcBef>
                <a:spcPts val="0"/>
              </a:spcBef>
              <a:spcAft>
                <a:spcPts val="0"/>
              </a:spcAft>
              <a:buSzPts val="1800"/>
              <a:buChar char="-"/>
            </a:pPr>
            <a:r>
              <a:rPr lang="en"/>
              <a:t>Feature Extraction  -&gt; Aayush and Sanyam</a:t>
            </a:r>
            <a:endParaRPr/>
          </a:p>
          <a:p>
            <a:pPr indent="-342900" lvl="0" marL="457200" rtl="0" algn="l">
              <a:spcBef>
                <a:spcPts val="0"/>
              </a:spcBef>
              <a:spcAft>
                <a:spcPts val="0"/>
              </a:spcAft>
              <a:buSzPts val="1800"/>
              <a:buChar char="-"/>
            </a:pPr>
            <a:r>
              <a:rPr lang="en"/>
              <a:t>Feature Analysis -&gt; Jayan and Sanyam</a:t>
            </a:r>
            <a:endParaRPr/>
          </a:p>
          <a:p>
            <a:pPr indent="-342900" lvl="0" marL="457200" rtl="0" algn="l">
              <a:spcBef>
                <a:spcPts val="0"/>
              </a:spcBef>
              <a:spcAft>
                <a:spcPts val="0"/>
              </a:spcAft>
              <a:buSzPts val="1800"/>
              <a:buChar char="-"/>
            </a:pPr>
            <a:r>
              <a:rPr lang="en"/>
              <a:t>Linear Regression -&gt; Aaryendra and Aayush</a:t>
            </a:r>
            <a:endParaRPr/>
          </a:p>
          <a:p>
            <a:pPr indent="-342900" lvl="0" marL="457200" rtl="0" algn="l">
              <a:spcBef>
                <a:spcPts val="0"/>
              </a:spcBef>
              <a:spcAft>
                <a:spcPts val="0"/>
              </a:spcAft>
              <a:buSzPts val="1800"/>
              <a:buChar char="-"/>
            </a:pPr>
            <a:r>
              <a:rPr lang="en"/>
              <a:t>Decision Trees, Random Forest -&gt; Aaryendra and Jayan</a:t>
            </a:r>
            <a:endParaRPr/>
          </a:p>
          <a:p>
            <a:pPr indent="-342900" lvl="0" marL="457200" rtl="0" algn="l">
              <a:spcBef>
                <a:spcPts val="0"/>
              </a:spcBef>
              <a:spcAft>
                <a:spcPts val="0"/>
              </a:spcAft>
              <a:buSzPts val="1800"/>
              <a:buChar char="-"/>
            </a:pPr>
            <a:r>
              <a:rPr lang="en"/>
              <a:t>Gradient Boosting, Check for Overfitting -&gt; Aaryendra and Sanyam</a:t>
            </a:r>
            <a:endParaRPr/>
          </a:p>
          <a:p>
            <a:pPr indent="-342900" lvl="0" marL="457200" rtl="0" algn="l">
              <a:spcBef>
                <a:spcPts val="0"/>
              </a:spcBef>
              <a:spcAft>
                <a:spcPts val="0"/>
              </a:spcAft>
              <a:buSzPts val="1800"/>
              <a:buChar char="-"/>
            </a:pPr>
            <a:r>
              <a:rPr lang="en"/>
              <a:t>Report Writing -&gt; Aayush and Jayan</a:t>
            </a:r>
            <a:endParaRPr/>
          </a:p>
          <a:p>
            <a:pPr indent="-342900" lvl="0" marL="457200" rtl="0" algn="l">
              <a:spcBef>
                <a:spcPts val="0"/>
              </a:spcBef>
              <a:spcAft>
                <a:spcPts val="0"/>
              </a:spcAft>
              <a:buSzPts val="1800"/>
              <a:buChar char="-"/>
            </a:pPr>
            <a:r>
              <a:rPr lang="en"/>
              <a:t>Final Outcome -&gt; Aaryendra and Jayan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ctrTitle"/>
          </p:nvPr>
        </p:nvSpPr>
        <p:spPr>
          <a:xfrm>
            <a:off x="311700" y="965800"/>
            <a:ext cx="80832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done after Mid-Sem Report</a:t>
            </a:r>
            <a:endParaRPr/>
          </a:p>
        </p:txBody>
      </p:sp>
      <p:sp>
        <p:nvSpPr>
          <p:cNvPr id="267" name="Google Shape;267;p41"/>
          <p:cNvSpPr txBox="1"/>
          <p:nvPr/>
        </p:nvSpPr>
        <p:spPr>
          <a:xfrm>
            <a:off x="424325" y="2033050"/>
            <a:ext cx="6724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-&gt; Support Vector Machines (SVMs)</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-&gt; Multi-Layer Perceptron (Regressor)</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-&gt; Hyperparameter Tuning</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-&gt; Comparison of </a:t>
            </a:r>
            <a:r>
              <a:rPr lang="en" sz="1600">
                <a:solidFill>
                  <a:srgbClr val="F3F3F3"/>
                </a:solidFill>
                <a:latin typeface="Proxima Nova"/>
                <a:ea typeface="Proxima Nova"/>
                <a:cs typeface="Proxima Nova"/>
                <a:sym typeface="Proxima Nova"/>
              </a:rPr>
              <a:t>different</a:t>
            </a:r>
            <a:r>
              <a:rPr lang="en" sz="1600">
                <a:solidFill>
                  <a:srgbClr val="F3F3F3"/>
                </a:solidFill>
                <a:latin typeface="Proxima Nova"/>
                <a:ea typeface="Proxima Nova"/>
                <a:cs typeface="Proxima Nova"/>
                <a:sym typeface="Proxima Nova"/>
              </a:rPr>
              <a:t> models used</a:t>
            </a:r>
            <a:endParaRPr sz="1600">
              <a:solidFill>
                <a:srgbClr val="F3F3F3"/>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F3F3F3"/>
                </a:solidFill>
                <a:latin typeface="Proxima Nova"/>
                <a:ea typeface="Proxima Nova"/>
                <a:cs typeface="Proxima Nova"/>
                <a:sym typeface="Proxima Nova"/>
              </a:rPr>
              <a:t>-&gt; Report Completion</a:t>
            </a:r>
            <a:endParaRPr sz="1600">
              <a:solidFill>
                <a:srgbClr val="F3F3F3"/>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Support Vector Machines (SVMs)</a:t>
            </a:r>
            <a:endParaRPr/>
          </a:p>
        </p:txBody>
      </p:sp>
      <p:sp>
        <p:nvSpPr>
          <p:cNvPr id="273" name="Google Shape;273;p42"/>
          <p:cNvSpPr txBox="1"/>
          <p:nvPr>
            <p:ph idx="1" type="body"/>
          </p:nvPr>
        </p:nvSpPr>
        <p:spPr>
          <a:xfrm>
            <a:off x="289825" y="1073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pic>
        <p:nvPicPr>
          <p:cNvPr id="274" name="Google Shape;274;p42"/>
          <p:cNvPicPr preferRelativeResize="0"/>
          <p:nvPr/>
        </p:nvPicPr>
        <p:blipFill>
          <a:blip r:embed="rId3">
            <a:alphaModFix/>
          </a:blip>
          <a:stretch>
            <a:fillRect/>
          </a:stretch>
        </p:blipFill>
        <p:spPr>
          <a:xfrm>
            <a:off x="723475" y="666950"/>
            <a:ext cx="54864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 (Regressor)</a:t>
            </a:r>
            <a:endParaRPr/>
          </a:p>
        </p:txBody>
      </p:sp>
      <p:sp>
        <p:nvSpPr>
          <p:cNvPr id="280" name="Google Shape;28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3"/>
          <p:cNvPicPr preferRelativeResize="0"/>
          <p:nvPr/>
        </p:nvPicPr>
        <p:blipFill>
          <a:blip r:embed="rId3">
            <a:alphaModFix/>
          </a:blip>
          <a:stretch>
            <a:fillRect/>
          </a:stretch>
        </p:blipFill>
        <p:spPr>
          <a:xfrm>
            <a:off x="488663" y="1157975"/>
            <a:ext cx="3705225"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Abstract: Motivation behind the topic</a:t>
            </a:r>
            <a:endParaRPr/>
          </a:p>
        </p:txBody>
      </p:sp>
      <p:sp>
        <p:nvSpPr>
          <p:cNvPr id="92" name="Google Shape;92;p17"/>
          <p:cNvSpPr txBox="1"/>
          <p:nvPr>
            <p:ph idx="1" type="body"/>
          </p:nvPr>
        </p:nvSpPr>
        <p:spPr>
          <a:xfrm>
            <a:off x="243725" y="1005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rial"/>
              <a:ea typeface="Arial"/>
              <a:cs typeface="Arial"/>
              <a:sym typeface="Arial"/>
            </a:endParaRPr>
          </a:p>
          <a:p>
            <a:pPr indent="0" lvl="0" marL="0" rtl="0" algn="l">
              <a:spcBef>
                <a:spcPts val="0"/>
              </a:spcBef>
              <a:spcAft>
                <a:spcPts val="0"/>
              </a:spcAft>
              <a:buNone/>
            </a:pPr>
            <a:r>
              <a:rPr lang="en" sz="1600">
                <a:solidFill>
                  <a:schemeClr val="dk1"/>
                </a:solidFill>
                <a:latin typeface="Arial"/>
                <a:ea typeface="Arial"/>
                <a:cs typeface="Arial"/>
                <a:sym typeface="Arial"/>
              </a:rPr>
              <a:t>But, if there is a possibility of profit, there also lies an equal possibility of loss. People don’t understand that the financial sector is one of the most dynamic sectors of all and going into this with a blind sight can be highly hazardous for the individuals.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chemeClr val="dk1"/>
                </a:solidFill>
                <a:latin typeface="Arial"/>
                <a:ea typeface="Arial"/>
                <a:cs typeface="Arial"/>
                <a:sym typeface="Arial"/>
              </a:rPr>
              <a:t>Modern machine learning models are highly desirable in such dynamic sectors for accurate stock predictions, so that it becomes easier for people to understand how the stock market works and maximize their own profits. This idea has the potential to revolutionize the stock market, that makes us even more dedicated towards this idea. We have tried different machine learning models available to us in order to analyze the accuracy for the prediction of the values of different stocks at the NYSE</a:t>
            </a:r>
            <a:r>
              <a:rPr lang="en" sz="1400">
                <a:solidFill>
                  <a:schemeClr val="dk1"/>
                </a:solidFill>
                <a:latin typeface="Arial"/>
                <a:ea typeface="Arial"/>
                <a:cs typeface="Arial"/>
                <a:sym typeface="Arial"/>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287" name="Google Shape;287;p44"/>
          <p:cNvSpPr txBox="1"/>
          <p:nvPr>
            <p:ph idx="1" type="body"/>
          </p:nvPr>
        </p:nvSpPr>
        <p:spPr>
          <a:xfrm>
            <a:off x="289825" y="863550"/>
            <a:ext cx="8796300" cy="30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this case, we used different hyperparameters for each of the regressors that were available to us, and found the best parameters for each of these models using GridSearch.</a:t>
            </a:r>
            <a:endParaRPr sz="1700"/>
          </a:p>
          <a:p>
            <a:pPr indent="0" lvl="0" marL="0" rtl="0" algn="l">
              <a:spcBef>
                <a:spcPts val="1600"/>
              </a:spcBef>
              <a:spcAft>
                <a:spcPts val="1600"/>
              </a:spcAft>
              <a:buNone/>
            </a:pPr>
            <a:r>
              <a:t/>
            </a:r>
            <a:endParaRPr/>
          </a:p>
        </p:txBody>
      </p:sp>
      <p:graphicFrame>
        <p:nvGraphicFramePr>
          <p:cNvPr id="288" name="Google Shape;288;p44"/>
          <p:cNvGraphicFramePr/>
          <p:nvPr/>
        </p:nvGraphicFramePr>
        <p:xfrm>
          <a:off x="907175" y="1821670"/>
          <a:ext cx="3000000" cy="3000000"/>
        </p:xfrm>
        <a:graphic>
          <a:graphicData uri="http://schemas.openxmlformats.org/drawingml/2006/table">
            <a:tbl>
              <a:tblPr>
                <a:noFill/>
                <a:tableStyleId>{22AD07E7-4CA0-4878-BC51-9D980BEFC9E6}</a:tableStyleId>
              </a:tblPr>
              <a:tblGrid>
                <a:gridCol w="1983125"/>
                <a:gridCol w="2908325"/>
                <a:gridCol w="2908325"/>
              </a:tblGrid>
              <a:tr h="609575">
                <a:tc>
                  <a:txBody>
                    <a:bodyPr/>
                    <a:lstStyle/>
                    <a:p>
                      <a:pPr indent="0" lvl="0" marL="0" rtl="0" algn="l">
                        <a:spcBef>
                          <a:spcPts val="0"/>
                        </a:spcBef>
                        <a:spcAft>
                          <a:spcPts val="0"/>
                        </a:spcAft>
                        <a:buNone/>
                      </a:pPr>
                      <a:r>
                        <a:rPr lang="en"/>
                        <a:t>Model Name</a:t>
                      </a:r>
                      <a:endParaRPr/>
                    </a:p>
                  </a:txBody>
                  <a:tcPr marT="91425" marB="91425" marR="91425" marL="91425"/>
                </a:tc>
                <a:tc>
                  <a:txBody>
                    <a:bodyPr/>
                    <a:lstStyle/>
                    <a:p>
                      <a:pPr indent="0" lvl="0" marL="0" rtl="0" algn="l">
                        <a:spcBef>
                          <a:spcPts val="0"/>
                        </a:spcBef>
                        <a:spcAft>
                          <a:spcPts val="0"/>
                        </a:spcAft>
                        <a:buNone/>
                      </a:pPr>
                      <a:r>
                        <a:rPr lang="en"/>
                        <a:t>Best </a:t>
                      </a:r>
                      <a:r>
                        <a:rPr lang="en"/>
                        <a:t>Hyperparameters</a:t>
                      </a:r>
                      <a:endParaRPr/>
                    </a:p>
                  </a:txBody>
                  <a:tcPr marT="91425" marB="91425" marR="91425" marL="91425"/>
                </a:tc>
                <a:tc>
                  <a:txBody>
                    <a:bodyPr/>
                    <a:lstStyle/>
                    <a:p>
                      <a:pPr indent="0" lvl="0" marL="0" rtl="0" algn="l">
                        <a:spcBef>
                          <a:spcPts val="0"/>
                        </a:spcBef>
                        <a:spcAft>
                          <a:spcPts val="0"/>
                        </a:spcAft>
                        <a:buNone/>
                      </a:pPr>
                      <a:r>
                        <a:rPr lang="en"/>
                        <a:t>Best Estimators</a:t>
                      </a:r>
                      <a:endParaRPr/>
                    </a:p>
                  </a:txBody>
                  <a:tcPr marT="91425" marB="91425" marR="91425" marL="91425"/>
                </a:tc>
              </a:tr>
              <a:tr h="293375">
                <a:tc>
                  <a:txBody>
                    <a:bodyPr/>
                    <a:lstStyle/>
                    <a:p>
                      <a:pPr indent="0" lvl="0" marL="0" rtl="0" algn="l">
                        <a:spcBef>
                          <a:spcPts val="0"/>
                        </a:spcBef>
                        <a:spcAft>
                          <a:spcPts val="0"/>
                        </a:spcAft>
                        <a:buNone/>
                      </a:pPr>
                      <a:r>
                        <a:rPr lang="en"/>
                        <a:t>Gradient Boost</a:t>
                      </a:r>
                      <a:endParaRPr/>
                    </a:p>
                  </a:txBody>
                  <a:tcPr marT="91425" marB="91425" marR="91425" marL="91425"/>
                </a:tc>
                <a:tc>
                  <a:txBody>
                    <a:bodyPr/>
                    <a:lstStyle/>
                    <a:p>
                      <a:pPr indent="0" lvl="0" marL="0" rtl="0" algn="l">
                        <a:spcBef>
                          <a:spcPts val="0"/>
                        </a:spcBef>
                        <a:spcAft>
                          <a:spcPts val="0"/>
                        </a:spcAft>
                        <a:buNone/>
                      </a:pPr>
                      <a:r>
                        <a:rPr lang="en"/>
                        <a:t>{'criterion': 'mae', 'learning_rate': 0.25, 'loss': 'lad', 'max_features': 'sqrt'}</a:t>
                      </a:r>
                      <a:endParaRPr/>
                    </a:p>
                  </a:txBody>
                  <a:tcPr marT="91425" marB="91425" marR="91425" marL="91425"/>
                </a:tc>
                <a:tc>
                  <a:txBody>
                    <a:bodyPr/>
                    <a:lstStyle/>
                    <a:p>
                      <a:pPr indent="0" lvl="0" marL="0" rtl="0" algn="l">
                        <a:spcBef>
                          <a:spcPts val="0"/>
                        </a:spcBef>
                        <a:spcAft>
                          <a:spcPts val="0"/>
                        </a:spcAft>
                        <a:buNone/>
                      </a:pPr>
                      <a:r>
                        <a:rPr lang="en"/>
                        <a:t>criterion='mae', learning_rate=0.25, loss='lad',                max_features='sqrt'</a:t>
                      </a:r>
                      <a:endParaRPr/>
                    </a:p>
                  </a:txBody>
                  <a:tcPr marT="91425" marB="91425" marR="91425" marL="91425"/>
                </a:tc>
              </a:tr>
              <a:tr h="396200">
                <a:tc>
                  <a:txBody>
                    <a:bodyPr/>
                    <a:lstStyle/>
                    <a:p>
                      <a:pPr indent="0" lvl="0" marL="0" rtl="0" algn="l">
                        <a:spcBef>
                          <a:spcPts val="0"/>
                        </a:spcBef>
                        <a:spcAft>
                          <a:spcPts val="0"/>
                        </a:spcAft>
                        <a:buNone/>
                      </a:pPr>
                      <a:r>
                        <a:rPr lang="en"/>
                        <a:t>LR with Ridge Regularization</a:t>
                      </a:r>
                      <a:endParaRPr/>
                    </a:p>
                  </a:txBody>
                  <a:tcPr marT="91425" marB="91425" marR="91425" marL="91425"/>
                </a:tc>
                <a:tc>
                  <a:txBody>
                    <a:bodyPr/>
                    <a:lstStyle/>
                    <a:p>
                      <a:pPr indent="0" lvl="0" marL="0" rtl="0" algn="l">
                        <a:spcBef>
                          <a:spcPts val="0"/>
                        </a:spcBef>
                        <a:spcAft>
                          <a:spcPts val="0"/>
                        </a:spcAft>
                        <a:buNone/>
                      </a:pPr>
                      <a:r>
                        <a:rPr lang="en"/>
                        <a:t>'alpha': 1e-05, 'fit_intercept': True, 'normalize': True, 'solver': 'lsqr'</a:t>
                      </a:r>
                      <a:endParaRPr/>
                    </a:p>
                  </a:txBody>
                  <a:tcPr marT="91425" marB="91425" marR="91425" marL="91425"/>
                </a:tc>
                <a:tc>
                  <a:txBody>
                    <a:bodyPr/>
                    <a:lstStyle/>
                    <a:p>
                      <a:pPr indent="0" lvl="0" marL="0" rtl="0" algn="l">
                        <a:spcBef>
                          <a:spcPts val="0"/>
                        </a:spcBef>
                        <a:spcAft>
                          <a:spcPts val="0"/>
                        </a:spcAft>
                        <a:buNone/>
                      </a:pPr>
                      <a:r>
                        <a:rPr lang="en"/>
                        <a:t>alpha=1e-05, normalize=True, solver='lsqr'</a:t>
                      </a:r>
                      <a:endParaRPr/>
                    </a:p>
                  </a:txBody>
                  <a:tcPr marT="91425" marB="91425" marR="91425" marL="91425"/>
                </a:tc>
              </a:tr>
              <a:tr h="293375">
                <a:tc>
                  <a:txBody>
                    <a:bodyPr/>
                    <a:lstStyle/>
                    <a:p>
                      <a:pPr indent="0" lvl="0" marL="0" rtl="0" algn="l">
                        <a:spcBef>
                          <a:spcPts val="0"/>
                        </a:spcBef>
                        <a:spcAft>
                          <a:spcPts val="0"/>
                        </a:spcAft>
                        <a:buNone/>
                      </a:pPr>
                      <a:r>
                        <a:rPr lang="en"/>
                        <a:t>LR with Lasso Regularization</a:t>
                      </a:r>
                      <a:endParaRPr/>
                    </a:p>
                  </a:txBody>
                  <a:tcPr marT="91425" marB="91425" marR="91425" marL="91425"/>
                </a:tc>
                <a:tc>
                  <a:txBody>
                    <a:bodyPr/>
                    <a:lstStyle/>
                    <a:p>
                      <a:pPr indent="0" lvl="0" marL="0" rtl="0" algn="l">
                        <a:spcBef>
                          <a:spcPts val="0"/>
                        </a:spcBef>
                        <a:spcAft>
                          <a:spcPts val="0"/>
                        </a:spcAft>
                        <a:buNone/>
                      </a:pPr>
                      <a:r>
                        <a:rPr lang="en"/>
                        <a:t>{'alpha': 0.001, 'fit_intercept': True, 'normalize': True} </a:t>
                      </a:r>
                      <a:endParaRPr/>
                    </a:p>
                  </a:txBody>
                  <a:tcPr marT="91425" marB="91425" marR="91425" marL="91425"/>
                </a:tc>
                <a:tc>
                  <a:txBody>
                    <a:bodyPr/>
                    <a:lstStyle/>
                    <a:p>
                      <a:pPr indent="0" lvl="0" marL="0" rtl="0" algn="l">
                        <a:spcBef>
                          <a:spcPts val="0"/>
                        </a:spcBef>
                        <a:spcAft>
                          <a:spcPts val="0"/>
                        </a:spcAft>
                        <a:buNone/>
                      </a:pPr>
                      <a:r>
                        <a:rPr lang="en"/>
                        <a:t>alpha=0.001, normalize=True</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294" name="Google Shape;294;p45"/>
          <p:cNvSpPr txBox="1"/>
          <p:nvPr>
            <p:ph idx="1" type="body"/>
          </p:nvPr>
        </p:nvSpPr>
        <p:spPr>
          <a:xfrm>
            <a:off x="289825" y="863550"/>
            <a:ext cx="8796300" cy="30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this case, we used different hyperparameters for each of the regressors that were available to us, and found the best parameters for each of these models using GridSearch.</a:t>
            </a:r>
            <a:endParaRPr sz="1700"/>
          </a:p>
          <a:p>
            <a:pPr indent="0" lvl="0" marL="0" rtl="0" algn="l">
              <a:spcBef>
                <a:spcPts val="1600"/>
              </a:spcBef>
              <a:spcAft>
                <a:spcPts val="1600"/>
              </a:spcAft>
              <a:buNone/>
            </a:pPr>
            <a:r>
              <a:t/>
            </a:r>
            <a:endParaRPr/>
          </a:p>
        </p:txBody>
      </p:sp>
      <p:graphicFrame>
        <p:nvGraphicFramePr>
          <p:cNvPr id="295" name="Google Shape;295;p45"/>
          <p:cNvGraphicFramePr/>
          <p:nvPr/>
        </p:nvGraphicFramePr>
        <p:xfrm>
          <a:off x="650225" y="1770695"/>
          <a:ext cx="3000000" cy="3000000"/>
        </p:xfrm>
        <a:graphic>
          <a:graphicData uri="http://schemas.openxmlformats.org/drawingml/2006/table">
            <a:tbl>
              <a:tblPr>
                <a:noFill/>
                <a:tableStyleId>{22AD07E7-4CA0-4878-BC51-9D980BEFC9E6}</a:tableStyleId>
              </a:tblPr>
              <a:tblGrid>
                <a:gridCol w="1983125"/>
                <a:gridCol w="2908325"/>
                <a:gridCol w="2908325"/>
              </a:tblGrid>
              <a:tr h="444250">
                <a:tc>
                  <a:txBody>
                    <a:bodyPr/>
                    <a:lstStyle/>
                    <a:p>
                      <a:pPr indent="0" lvl="0" marL="0" rtl="0" algn="l">
                        <a:spcBef>
                          <a:spcPts val="0"/>
                        </a:spcBef>
                        <a:spcAft>
                          <a:spcPts val="0"/>
                        </a:spcAft>
                        <a:buNone/>
                      </a:pPr>
                      <a:r>
                        <a:rPr lang="en"/>
                        <a:t>Model Name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Best Hyperparameters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Best Estimators</a:t>
                      </a:r>
                      <a:endParaRPr/>
                    </a:p>
                  </a:txBody>
                  <a:tcPr marT="91425" marB="91425" marR="91425" marL="91425">
                    <a:lnB cap="flat" cmpd="sng" w="9525">
                      <a:solidFill>
                        <a:srgbClr val="9E9E9E"/>
                      </a:solidFill>
                      <a:prstDash val="solid"/>
                      <a:round/>
                      <a:headEnd len="sm" w="sm" type="none"/>
                      <a:tailEnd len="sm" w="sm" type="none"/>
                    </a:lnB>
                  </a:tcPr>
                </a:tc>
              </a:tr>
              <a:tr h="366500">
                <a:tc>
                  <a:txBody>
                    <a:bodyPr/>
                    <a:lstStyle/>
                    <a:p>
                      <a:pPr indent="0" lvl="0" marL="0" rtl="0" algn="l">
                        <a:spcBef>
                          <a:spcPts val="0"/>
                        </a:spcBef>
                        <a:spcAft>
                          <a:spcPts val="0"/>
                        </a:spcAft>
                        <a:buNone/>
                      </a:pPr>
                      <a:r>
                        <a:rPr lang="en"/>
                        <a:t>Linear Regression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{'fit_intercept': True, 'normalize': True}</a:t>
                      </a:r>
                      <a:endParaRPr sz="1050">
                        <a:solidFill>
                          <a:schemeClr val="accent2"/>
                        </a:solidFill>
                        <a:highlight>
                          <a:srgbClr val="FFFFFF"/>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normalize=True</a:t>
                      </a:r>
                      <a:endParaRPr sz="1050">
                        <a:solidFill>
                          <a:schemeClr val="accent2"/>
                        </a:solidFill>
                        <a:highlight>
                          <a:srgbClr val="FFFFFF"/>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500">
                <a:tc>
                  <a:txBody>
                    <a:bodyPr/>
                    <a:lstStyle/>
                    <a:p>
                      <a:pPr indent="0" lvl="0" marL="0" rtl="0" algn="l">
                        <a:spcBef>
                          <a:spcPts val="0"/>
                        </a:spcBef>
                        <a:spcAft>
                          <a:spcPts val="0"/>
                        </a:spcAft>
                        <a:buNone/>
                      </a:pPr>
                      <a:r>
                        <a:rPr lang="en"/>
                        <a:t>Decision Trees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'criterion': 'mae', 'max_depth': 7, 'max_features': 'auto'</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criterion='mae', max_depth=7, max_features='auto'</a:t>
                      </a:r>
                      <a:endParaRPr/>
                    </a:p>
                  </a:txBody>
                  <a:tcPr marT="91425" marB="91425" marR="91425" marL="91425">
                    <a:lnT cap="flat" cmpd="sng" w="9525">
                      <a:solidFill>
                        <a:srgbClr val="9E9E9E"/>
                      </a:solidFill>
                      <a:prstDash val="solid"/>
                      <a:round/>
                      <a:headEnd len="sm" w="sm" type="none"/>
                      <a:tailEnd len="sm" w="sm" type="none"/>
                    </a:lnT>
                  </a:tcPr>
                </a:tc>
              </a:tr>
              <a:tr h="483125">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'criterion': 'mae', 'max_depth': 11, 'max_features': 'auto', 'n_estimators': 10</a:t>
                      </a:r>
                      <a:endParaRPr/>
                    </a:p>
                  </a:txBody>
                  <a:tcPr marT="91425" marB="91425" marR="91425" marL="91425"/>
                </a:tc>
                <a:tc>
                  <a:txBody>
                    <a:bodyPr/>
                    <a:lstStyle/>
                    <a:p>
                      <a:pPr indent="0" lvl="0" marL="0" rtl="0" algn="l">
                        <a:spcBef>
                          <a:spcPts val="0"/>
                        </a:spcBef>
                        <a:spcAft>
                          <a:spcPts val="0"/>
                        </a:spcAft>
                        <a:buNone/>
                      </a:pPr>
                      <a:r>
                        <a:rPr lang="en"/>
                        <a:t>criterion='mae', max_depth=11, n_estimators=10</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Distribution Plots</a:t>
            </a:r>
            <a:endParaRPr/>
          </a:p>
        </p:txBody>
      </p:sp>
      <p:sp>
        <p:nvSpPr>
          <p:cNvPr id="301" name="Google Shape;30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obtain the following distplot from the given dataset, when we plot the difference in the predicted and the actual values for our dataset.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Gradient Boost Plot                                            K-Neighbours Plot </a:t>
            </a:r>
            <a:endParaRPr/>
          </a:p>
        </p:txBody>
      </p:sp>
      <p:pic>
        <p:nvPicPr>
          <p:cNvPr id="302" name="Google Shape;302;p46"/>
          <p:cNvPicPr preferRelativeResize="0"/>
          <p:nvPr/>
        </p:nvPicPr>
        <p:blipFill>
          <a:blip r:embed="rId3">
            <a:alphaModFix/>
          </a:blip>
          <a:stretch>
            <a:fillRect/>
          </a:stretch>
        </p:blipFill>
        <p:spPr>
          <a:xfrm>
            <a:off x="404975" y="2052875"/>
            <a:ext cx="3676650" cy="2362200"/>
          </a:xfrm>
          <a:prstGeom prst="rect">
            <a:avLst/>
          </a:prstGeom>
          <a:noFill/>
          <a:ln>
            <a:noFill/>
          </a:ln>
        </p:spPr>
      </p:pic>
      <p:pic>
        <p:nvPicPr>
          <p:cNvPr id="303" name="Google Shape;303;p46"/>
          <p:cNvPicPr preferRelativeResize="0"/>
          <p:nvPr/>
        </p:nvPicPr>
        <p:blipFill>
          <a:blip r:embed="rId4">
            <a:alphaModFix/>
          </a:blip>
          <a:stretch>
            <a:fillRect/>
          </a:stretch>
        </p:blipFill>
        <p:spPr>
          <a:xfrm>
            <a:off x="4591875" y="2052875"/>
            <a:ext cx="3810000" cy="2362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Analysis of Distribution Plots</a:t>
            </a:r>
            <a:endParaRPr/>
          </a:p>
          <a:p>
            <a:pPr indent="0" lvl="0" marL="0" rtl="0" algn="l">
              <a:spcBef>
                <a:spcPts val="0"/>
              </a:spcBef>
              <a:spcAft>
                <a:spcPts val="0"/>
              </a:spcAft>
              <a:buNone/>
            </a:pPr>
            <a:r>
              <a:t/>
            </a:r>
            <a:endParaRPr/>
          </a:p>
        </p:txBody>
      </p:sp>
      <p:sp>
        <p:nvSpPr>
          <p:cNvPr id="309" name="Google Shape;309;p47"/>
          <p:cNvSpPr txBox="1"/>
          <p:nvPr>
            <p:ph idx="1" type="body"/>
          </p:nvPr>
        </p:nvSpPr>
        <p:spPr>
          <a:xfrm>
            <a:off x="311700" y="1211375"/>
            <a:ext cx="892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600"/>
              <a:t>            </a:t>
            </a:r>
            <a:r>
              <a:rPr lang="en" sz="1600"/>
              <a:t>Decision Trees                                      Random Forest                        LR with Lasso</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LR with Ridge                                                                                                               Linear Regression</a:t>
            </a:r>
            <a:endParaRPr sz="1600"/>
          </a:p>
        </p:txBody>
      </p:sp>
      <p:pic>
        <p:nvPicPr>
          <p:cNvPr id="310" name="Google Shape;310;p47"/>
          <p:cNvPicPr preferRelativeResize="0"/>
          <p:nvPr/>
        </p:nvPicPr>
        <p:blipFill>
          <a:blip r:embed="rId3">
            <a:alphaModFix/>
          </a:blip>
          <a:stretch>
            <a:fillRect/>
          </a:stretch>
        </p:blipFill>
        <p:spPr>
          <a:xfrm>
            <a:off x="85900" y="1018800"/>
            <a:ext cx="2993350" cy="1893755"/>
          </a:xfrm>
          <a:prstGeom prst="rect">
            <a:avLst/>
          </a:prstGeom>
          <a:noFill/>
          <a:ln>
            <a:noFill/>
          </a:ln>
        </p:spPr>
      </p:pic>
      <p:pic>
        <p:nvPicPr>
          <p:cNvPr id="311" name="Google Shape;311;p47"/>
          <p:cNvPicPr preferRelativeResize="0"/>
          <p:nvPr/>
        </p:nvPicPr>
        <p:blipFill>
          <a:blip r:embed="rId4">
            <a:alphaModFix/>
          </a:blip>
          <a:stretch>
            <a:fillRect/>
          </a:stretch>
        </p:blipFill>
        <p:spPr>
          <a:xfrm>
            <a:off x="3214913" y="1004075"/>
            <a:ext cx="2993356" cy="1923200"/>
          </a:xfrm>
          <a:prstGeom prst="rect">
            <a:avLst/>
          </a:prstGeom>
          <a:noFill/>
          <a:ln>
            <a:noFill/>
          </a:ln>
        </p:spPr>
      </p:pic>
      <p:pic>
        <p:nvPicPr>
          <p:cNvPr id="312" name="Google Shape;312;p47"/>
          <p:cNvPicPr preferRelativeResize="0"/>
          <p:nvPr/>
        </p:nvPicPr>
        <p:blipFill>
          <a:blip r:embed="rId5">
            <a:alphaModFix/>
          </a:blip>
          <a:stretch>
            <a:fillRect/>
          </a:stretch>
        </p:blipFill>
        <p:spPr>
          <a:xfrm>
            <a:off x="6208275" y="1018800"/>
            <a:ext cx="2866179" cy="1841450"/>
          </a:xfrm>
          <a:prstGeom prst="rect">
            <a:avLst/>
          </a:prstGeom>
          <a:noFill/>
          <a:ln>
            <a:noFill/>
          </a:ln>
        </p:spPr>
      </p:pic>
      <p:pic>
        <p:nvPicPr>
          <p:cNvPr id="313" name="Google Shape;313;p47"/>
          <p:cNvPicPr preferRelativeResize="0"/>
          <p:nvPr/>
        </p:nvPicPr>
        <p:blipFill>
          <a:blip r:embed="rId6">
            <a:alphaModFix/>
          </a:blip>
          <a:stretch>
            <a:fillRect/>
          </a:stretch>
        </p:blipFill>
        <p:spPr>
          <a:xfrm>
            <a:off x="1678000" y="3189175"/>
            <a:ext cx="2866175" cy="1841481"/>
          </a:xfrm>
          <a:prstGeom prst="rect">
            <a:avLst/>
          </a:prstGeom>
          <a:noFill/>
          <a:ln>
            <a:noFill/>
          </a:ln>
        </p:spPr>
      </p:pic>
      <p:pic>
        <p:nvPicPr>
          <p:cNvPr id="314" name="Google Shape;314;p47"/>
          <p:cNvPicPr preferRelativeResize="0"/>
          <p:nvPr/>
        </p:nvPicPr>
        <p:blipFill>
          <a:blip r:embed="rId7">
            <a:alphaModFix/>
          </a:blip>
          <a:stretch>
            <a:fillRect/>
          </a:stretch>
        </p:blipFill>
        <p:spPr>
          <a:xfrm>
            <a:off x="4544175" y="3189175"/>
            <a:ext cx="2866128" cy="1841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320" name="Google Shape;320;p48"/>
          <p:cNvSpPr txBox="1"/>
          <p:nvPr>
            <p:ph idx="1" type="body"/>
          </p:nvPr>
        </p:nvSpPr>
        <p:spPr>
          <a:xfrm>
            <a:off x="289825" y="982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part, we had compared the different regression models available to us, and had computed the different parameters associated with each model.</a:t>
            </a:r>
            <a:endParaRPr/>
          </a:p>
          <a:p>
            <a:pPr indent="0" lvl="0" marL="0" rtl="0" algn="l">
              <a:spcBef>
                <a:spcPts val="1600"/>
              </a:spcBef>
              <a:spcAft>
                <a:spcPts val="1600"/>
              </a:spcAft>
              <a:buNone/>
            </a:pPr>
            <a:r>
              <a:t/>
            </a:r>
            <a:endParaRPr/>
          </a:p>
        </p:txBody>
      </p:sp>
      <p:graphicFrame>
        <p:nvGraphicFramePr>
          <p:cNvPr id="321" name="Google Shape;321;p48"/>
          <p:cNvGraphicFramePr/>
          <p:nvPr/>
        </p:nvGraphicFramePr>
        <p:xfrm>
          <a:off x="381150" y="1805350"/>
          <a:ext cx="3000000" cy="3000000"/>
        </p:xfrm>
        <a:graphic>
          <a:graphicData uri="http://schemas.openxmlformats.org/drawingml/2006/table">
            <a:tbl>
              <a:tblPr>
                <a:noFill/>
                <a:tableStyleId>{22AD07E7-4CA0-4878-BC51-9D980BEFC9E6}</a:tableStyleId>
              </a:tblPr>
              <a:tblGrid>
                <a:gridCol w="1721075"/>
                <a:gridCol w="1304000"/>
                <a:gridCol w="1367025"/>
                <a:gridCol w="1389775"/>
                <a:gridCol w="1300675"/>
                <a:gridCol w="1255400"/>
              </a:tblGrid>
              <a:tr h="743625">
                <a:tc>
                  <a:txBody>
                    <a:bodyPr/>
                    <a:lstStyle/>
                    <a:p>
                      <a:pPr indent="0" lvl="0" marL="0" rtl="0" algn="l">
                        <a:spcBef>
                          <a:spcPts val="0"/>
                        </a:spcBef>
                        <a:spcAft>
                          <a:spcPts val="0"/>
                        </a:spcAft>
                        <a:buNone/>
                      </a:pPr>
                      <a:r>
                        <a:rPr lang="en"/>
                        <a:t>Model Name</a:t>
                      </a:r>
                      <a:endParaRPr/>
                    </a:p>
                  </a:txBody>
                  <a:tcPr marT="91425" marB="91425" marR="91425" marL="91425"/>
                </a:tc>
                <a:tc>
                  <a:txBody>
                    <a:bodyPr/>
                    <a:lstStyle/>
                    <a:p>
                      <a:pPr indent="0" lvl="0" marL="0" rtl="0" algn="l">
                        <a:spcBef>
                          <a:spcPts val="0"/>
                        </a:spcBef>
                        <a:spcAft>
                          <a:spcPts val="0"/>
                        </a:spcAft>
                        <a:buNone/>
                      </a:pPr>
                      <a:r>
                        <a:rPr lang="en"/>
                        <a:t>Variance</a:t>
                      </a:r>
                      <a:endParaRPr/>
                    </a:p>
                  </a:txBody>
                  <a:tcPr marT="91425" marB="91425" marR="91425" marL="91425"/>
                </a:tc>
                <a:tc>
                  <a:txBody>
                    <a:bodyPr/>
                    <a:lstStyle/>
                    <a:p>
                      <a:pPr indent="0" lvl="0" marL="0" rtl="0" algn="l">
                        <a:spcBef>
                          <a:spcPts val="0"/>
                        </a:spcBef>
                        <a:spcAft>
                          <a:spcPts val="0"/>
                        </a:spcAft>
                        <a:buNone/>
                      </a:pPr>
                      <a:r>
                        <a:rPr lang="en"/>
                        <a:t>Mean Absolute Error (MAE)</a:t>
                      </a:r>
                      <a:endParaRPr/>
                    </a:p>
                  </a:txBody>
                  <a:tcPr marT="91425" marB="91425" marR="91425" marL="91425"/>
                </a:tc>
                <a:tc>
                  <a:txBody>
                    <a:bodyPr/>
                    <a:lstStyle/>
                    <a:p>
                      <a:pPr indent="0" lvl="0" marL="0" rtl="0" algn="l">
                        <a:spcBef>
                          <a:spcPts val="0"/>
                        </a:spcBef>
                        <a:spcAft>
                          <a:spcPts val="0"/>
                        </a:spcAft>
                        <a:buNone/>
                      </a:pPr>
                      <a:r>
                        <a:rPr lang="en"/>
                        <a:t>Mean Squared Error (MSE)</a:t>
                      </a:r>
                      <a:endParaRPr/>
                    </a:p>
                  </a:txBody>
                  <a:tcPr marT="91425" marB="91425" marR="91425" marL="91425"/>
                </a:tc>
                <a:tc>
                  <a:txBody>
                    <a:bodyPr/>
                    <a:lstStyle/>
                    <a:p>
                      <a:pPr indent="0" lvl="0" marL="0" rtl="0" algn="l">
                        <a:spcBef>
                          <a:spcPts val="0"/>
                        </a:spcBef>
                        <a:spcAft>
                          <a:spcPts val="0"/>
                        </a:spcAft>
                        <a:buNone/>
                      </a:pPr>
                      <a:r>
                        <a:rPr lang="en"/>
                        <a:t>Root Mean Squared Error (RMSE)</a:t>
                      </a:r>
                      <a:endParaRPr/>
                    </a:p>
                  </a:txBody>
                  <a:tcPr marT="91425" marB="91425" marR="91425" marL="91425"/>
                </a:tc>
                <a:tc>
                  <a:txBody>
                    <a:bodyPr/>
                    <a:lstStyle/>
                    <a:p>
                      <a:pPr indent="0" lvl="0" marL="0" rtl="0" algn="l">
                        <a:spcBef>
                          <a:spcPts val="0"/>
                        </a:spcBef>
                        <a:spcAft>
                          <a:spcPts val="0"/>
                        </a:spcAft>
                        <a:buNone/>
                      </a:pPr>
                      <a:r>
                        <a:rPr lang="en"/>
                        <a:t>R2 Score</a:t>
                      </a:r>
                      <a:endParaRPr/>
                    </a:p>
                  </a:txBody>
                  <a:tcPr marT="91425" marB="91425" marR="91425" marL="91425"/>
                </a:tc>
              </a:tr>
              <a:tr h="585225">
                <a:tc>
                  <a:txBody>
                    <a:bodyPr/>
                    <a:lstStyle/>
                    <a:p>
                      <a:pPr indent="0" lvl="0" marL="0" rtl="0" algn="l">
                        <a:spcBef>
                          <a:spcPts val="0"/>
                        </a:spcBef>
                        <a:spcAft>
                          <a:spcPts val="0"/>
                        </a:spcAft>
                        <a:buNone/>
                      </a:pPr>
                      <a:r>
                        <a:rPr lang="en"/>
                        <a:t>K Neighbours</a:t>
                      </a:r>
                      <a:endParaRPr/>
                    </a:p>
                  </a:txBody>
                  <a:tcPr marT="91425" marB="91425" marR="91425" marL="91425"/>
                </a:tc>
                <a:tc>
                  <a:txBody>
                    <a:bodyPr/>
                    <a:lstStyle/>
                    <a:p>
                      <a:pPr indent="0" lvl="0" marL="0" rtl="0" algn="l">
                        <a:spcBef>
                          <a:spcPts val="0"/>
                        </a:spcBef>
                        <a:spcAft>
                          <a:spcPts val="0"/>
                        </a:spcAft>
                        <a:buNone/>
                      </a:pPr>
                      <a:r>
                        <a:rPr lang="en"/>
                        <a:t>0.24071806975507437</a:t>
                      </a:r>
                      <a:endParaRPr/>
                    </a:p>
                  </a:txBody>
                  <a:tcPr marT="91425" marB="91425" marR="91425" marL="91425"/>
                </a:tc>
                <a:tc>
                  <a:txBody>
                    <a:bodyPr/>
                    <a:lstStyle/>
                    <a:p>
                      <a:pPr indent="0" lvl="0" marL="0" rtl="0" algn="l">
                        <a:spcBef>
                          <a:spcPts val="0"/>
                        </a:spcBef>
                        <a:spcAft>
                          <a:spcPts val="0"/>
                        </a:spcAft>
                        <a:buNone/>
                      </a:pPr>
                      <a:r>
                        <a:rPr lang="en"/>
                        <a:t>13.518715825974025</a:t>
                      </a:r>
                      <a:endParaRPr/>
                    </a:p>
                  </a:txBody>
                  <a:tcPr marT="91425" marB="91425" marR="91425" marL="91425"/>
                </a:tc>
                <a:tc>
                  <a:txBody>
                    <a:bodyPr/>
                    <a:lstStyle/>
                    <a:p>
                      <a:pPr indent="0" lvl="0" marL="0" rtl="0" algn="l">
                        <a:spcBef>
                          <a:spcPts val="0"/>
                        </a:spcBef>
                        <a:spcAft>
                          <a:spcPts val="0"/>
                        </a:spcAft>
                        <a:buNone/>
                      </a:pPr>
                      <a:r>
                        <a:rPr lang="en"/>
                        <a:t>257.0723940459628</a:t>
                      </a:r>
                      <a:endParaRPr/>
                    </a:p>
                  </a:txBody>
                  <a:tcPr marT="91425" marB="91425" marR="91425" marL="91425"/>
                </a:tc>
                <a:tc>
                  <a:txBody>
                    <a:bodyPr/>
                    <a:lstStyle/>
                    <a:p>
                      <a:pPr indent="0" lvl="0" marL="0" rtl="0" algn="l">
                        <a:spcBef>
                          <a:spcPts val="0"/>
                        </a:spcBef>
                        <a:spcAft>
                          <a:spcPts val="0"/>
                        </a:spcAft>
                        <a:buNone/>
                      </a:pPr>
                      <a:r>
                        <a:rPr lang="en"/>
                        <a:t>16.03347729115437</a:t>
                      </a:r>
                      <a:endParaRPr/>
                    </a:p>
                  </a:txBody>
                  <a:tcPr marT="91425" marB="91425" marR="91425" marL="91425"/>
                </a:tc>
                <a:tc>
                  <a:txBody>
                    <a:bodyPr/>
                    <a:lstStyle/>
                    <a:p>
                      <a:pPr indent="0" lvl="0" marL="0" rtl="0" algn="l">
                        <a:spcBef>
                          <a:spcPts val="0"/>
                        </a:spcBef>
                        <a:spcAft>
                          <a:spcPts val="0"/>
                        </a:spcAft>
                        <a:buNone/>
                      </a:pPr>
                      <a:r>
                        <a:rPr lang="en"/>
                        <a:t>0.1765010861639985</a:t>
                      </a:r>
                      <a:endParaRPr/>
                    </a:p>
                  </a:txBody>
                  <a:tcPr marT="91425" marB="91425" marR="91425" marL="91425"/>
                </a:tc>
              </a:tr>
              <a:tr h="585225">
                <a:tc>
                  <a:txBody>
                    <a:bodyPr/>
                    <a:lstStyle/>
                    <a:p>
                      <a:pPr indent="0" lvl="0" marL="0" rtl="0" algn="l">
                        <a:spcBef>
                          <a:spcPts val="0"/>
                        </a:spcBef>
                        <a:spcAft>
                          <a:spcPts val="0"/>
                        </a:spcAft>
                        <a:buNone/>
                      </a:pPr>
                      <a:r>
                        <a:rPr lang="en"/>
                        <a:t>Gradient Boost</a:t>
                      </a:r>
                      <a:endParaRPr/>
                    </a:p>
                  </a:txBody>
                  <a:tcPr marT="91425" marB="91425" marR="91425" marL="91425"/>
                </a:tc>
                <a:tc>
                  <a:txBody>
                    <a:bodyPr/>
                    <a:lstStyle/>
                    <a:p>
                      <a:pPr indent="0" lvl="0" marL="0" rtl="0" algn="l">
                        <a:spcBef>
                          <a:spcPts val="0"/>
                        </a:spcBef>
                        <a:spcAft>
                          <a:spcPts val="0"/>
                        </a:spcAft>
                        <a:buNone/>
                      </a:pPr>
                      <a:r>
                        <a:rPr lang="en"/>
                        <a:t>0.9968432304284717</a:t>
                      </a:r>
                      <a:endParaRPr/>
                    </a:p>
                  </a:txBody>
                  <a:tcPr marT="91425" marB="91425" marR="91425" marL="91425"/>
                </a:tc>
                <a:tc>
                  <a:txBody>
                    <a:bodyPr/>
                    <a:lstStyle/>
                    <a:p>
                      <a:pPr indent="0" lvl="0" marL="0" rtl="0" algn="l">
                        <a:spcBef>
                          <a:spcPts val="0"/>
                        </a:spcBef>
                        <a:spcAft>
                          <a:spcPts val="0"/>
                        </a:spcAft>
                        <a:buNone/>
                      </a:pPr>
                      <a:r>
                        <a:rPr lang="en"/>
                        <a:t>0.8003277974228887</a:t>
                      </a:r>
                      <a:endParaRPr/>
                    </a:p>
                  </a:txBody>
                  <a:tcPr marT="91425" marB="91425" marR="91425" marL="91425"/>
                </a:tc>
                <a:tc>
                  <a:txBody>
                    <a:bodyPr/>
                    <a:lstStyle/>
                    <a:p>
                      <a:pPr indent="0" lvl="0" marL="0" rtl="0" algn="l">
                        <a:spcBef>
                          <a:spcPts val="0"/>
                        </a:spcBef>
                        <a:spcAft>
                          <a:spcPts val="0"/>
                        </a:spcAft>
                        <a:buNone/>
                      </a:pPr>
                      <a:r>
                        <a:rPr lang="en"/>
                        <a:t>0.9981447824343413</a:t>
                      </a:r>
                      <a:endParaRPr/>
                    </a:p>
                  </a:txBody>
                  <a:tcPr marT="91425" marB="91425" marR="91425" marL="91425"/>
                </a:tc>
                <a:tc>
                  <a:txBody>
                    <a:bodyPr/>
                    <a:lstStyle/>
                    <a:p>
                      <a:pPr indent="0" lvl="0" marL="0" rtl="0" algn="l">
                        <a:spcBef>
                          <a:spcPts val="0"/>
                        </a:spcBef>
                        <a:spcAft>
                          <a:spcPts val="0"/>
                        </a:spcAft>
                        <a:buNone/>
                      </a:pPr>
                      <a:r>
                        <a:rPr lang="en"/>
                        <a:t>0.9990719605885962</a:t>
                      </a:r>
                      <a:endParaRPr/>
                    </a:p>
                  </a:txBody>
                  <a:tcPr marT="91425" marB="91425" marR="91425" marL="91425"/>
                </a:tc>
                <a:tc>
                  <a:txBody>
                    <a:bodyPr/>
                    <a:lstStyle/>
                    <a:p>
                      <a:pPr indent="0" lvl="0" marL="0" rtl="0" algn="l">
                        <a:spcBef>
                          <a:spcPts val="0"/>
                        </a:spcBef>
                        <a:spcAft>
                          <a:spcPts val="0"/>
                        </a:spcAft>
                        <a:buNone/>
                      </a:pPr>
                      <a:r>
                        <a:rPr lang="en"/>
                        <a:t>0.9968025693803638</a:t>
                      </a:r>
                      <a:endParaRPr/>
                    </a:p>
                  </a:txBody>
                  <a:tcPr marT="91425" marB="91425" marR="91425" marL="91425"/>
                </a:tc>
              </a:tr>
              <a:tr h="585225">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0.9970700861211267</a:t>
                      </a:r>
                      <a:endParaRPr/>
                    </a:p>
                  </a:txBody>
                  <a:tcPr marT="91425" marB="91425" marR="91425" marL="91425"/>
                </a:tc>
                <a:tc>
                  <a:txBody>
                    <a:bodyPr/>
                    <a:lstStyle/>
                    <a:p>
                      <a:pPr indent="0" lvl="0" marL="0" rtl="0" algn="l">
                        <a:spcBef>
                          <a:spcPts val="0"/>
                        </a:spcBef>
                        <a:spcAft>
                          <a:spcPts val="0"/>
                        </a:spcAft>
                        <a:buNone/>
                      </a:pPr>
                      <a:r>
                        <a:rPr lang="en"/>
                        <a:t>0.7629564359740075</a:t>
                      </a:r>
                      <a:endParaRPr/>
                    </a:p>
                  </a:txBody>
                  <a:tcPr marT="91425" marB="91425" marR="91425" marL="91425"/>
                </a:tc>
                <a:tc>
                  <a:txBody>
                    <a:bodyPr/>
                    <a:lstStyle/>
                    <a:p>
                      <a:pPr indent="0" lvl="0" marL="0" rtl="0" algn="l">
                        <a:spcBef>
                          <a:spcPts val="0"/>
                        </a:spcBef>
                        <a:spcAft>
                          <a:spcPts val="0"/>
                        </a:spcAft>
                        <a:buNone/>
                      </a:pPr>
                      <a:r>
                        <a:rPr lang="en"/>
                        <a:t>0.9322274130769644</a:t>
                      </a:r>
                      <a:endParaRPr/>
                    </a:p>
                  </a:txBody>
                  <a:tcPr marT="91425" marB="91425" marR="91425" marL="91425"/>
                </a:tc>
                <a:tc>
                  <a:txBody>
                    <a:bodyPr/>
                    <a:lstStyle/>
                    <a:p>
                      <a:pPr indent="0" lvl="0" marL="0" rtl="0" algn="l">
                        <a:spcBef>
                          <a:spcPts val="0"/>
                        </a:spcBef>
                        <a:spcAft>
                          <a:spcPts val="0"/>
                        </a:spcAft>
                        <a:buNone/>
                      </a:pPr>
                      <a:r>
                        <a:rPr lang="en"/>
                        <a:t>0.9655192453167178</a:t>
                      </a:r>
                      <a:endParaRPr/>
                    </a:p>
                  </a:txBody>
                  <a:tcPr marT="91425" marB="91425" marR="91425" marL="91425"/>
                </a:tc>
                <a:tc>
                  <a:txBody>
                    <a:bodyPr/>
                    <a:lstStyle/>
                    <a:p>
                      <a:pPr indent="0" lvl="0" marL="0" rtl="0" algn="l">
                        <a:spcBef>
                          <a:spcPts val="0"/>
                        </a:spcBef>
                        <a:spcAft>
                          <a:spcPts val="0"/>
                        </a:spcAft>
                        <a:buNone/>
                      </a:pPr>
                      <a:r>
                        <a:rPr lang="en"/>
                        <a:t>0.9970137273394678</a:t>
                      </a:r>
                      <a:endParaRPr/>
                    </a:p>
                  </a:txBody>
                  <a:tcPr marT="91425" marB="91425" marR="91425" marL="91425"/>
                </a:tc>
              </a:tr>
              <a:tr h="585225">
                <a:tc>
                  <a:txBody>
                    <a:bodyPr/>
                    <a:lstStyle/>
                    <a:p>
                      <a:pPr indent="0" lvl="0" marL="0" rtl="0" algn="l">
                        <a:spcBef>
                          <a:spcPts val="0"/>
                        </a:spcBef>
                        <a:spcAft>
                          <a:spcPts val="0"/>
                        </a:spcAft>
                        <a:buNone/>
                      </a:pPr>
                      <a:r>
                        <a:rPr lang="en"/>
                        <a:t>Decision Trees</a:t>
                      </a:r>
                      <a:endParaRPr/>
                    </a:p>
                  </a:txBody>
                  <a:tcPr marT="91425" marB="91425" marR="91425" marL="91425"/>
                </a:tc>
                <a:tc>
                  <a:txBody>
                    <a:bodyPr/>
                    <a:lstStyle/>
                    <a:p>
                      <a:pPr indent="0" lvl="0" marL="0" rtl="0" algn="l">
                        <a:spcBef>
                          <a:spcPts val="0"/>
                        </a:spcBef>
                        <a:spcAft>
                          <a:spcPts val="0"/>
                        </a:spcAft>
                        <a:buNone/>
                      </a:pPr>
                      <a:r>
                        <a:rPr lang="en"/>
                        <a:t>0.9947518122410777</a:t>
                      </a:r>
                      <a:endParaRPr/>
                    </a:p>
                  </a:txBody>
                  <a:tcPr marT="91425" marB="91425" marR="91425" marL="91425"/>
                </a:tc>
                <a:tc>
                  <a:txBody>
                    <a:bodyPr/>
                    <a:lstStyle/>
                    <a:p>
                      <a:pPr indent="0" lvl="0" marL="0" rtl="0" algn="l">
                        <a:spcBef>
                          <a:spcPts val="0"/>
                        </a:spcBef>
                        <a:spcAft>
                          <a:spcPts val="0"/>
                        </a:spcAft>
                        <a:buNone/>
                      </a:pPr>
                      <a:r>
                        <a:rPr lang="en"/>
                        <a:t>1.0311685974025964</a:t>
                      </a:r>
                      <a:endParaRPr/>
                    </a:p>
                  </a:txBody>
                  <a:tcPr marT="91425" marB="91425" marR="91425" marL="91425"/>
                </a:tc>
                <a:tc>
                  <a:txBody>
                    <a:bodyPr/>
                    <a:lstStyle/>
                    <a:p>
                      <a:pPr indent="0" lvl="0" marL="0" rtl="0" algn="l">
                        <a:spcBef>
                          <a:spcPts val="0"/>
                        </a:spcBef>
                        <a:spcAft>
                          <a:spcPts val="0"/>
                        </a:spcAft>
                        <a:buNone/>
                      </a:pPr>
                      <a:r>
                        <a:rPr lang="en"/>
                        <a:t>1.6535900852347762</a:t>
                      </a:r>
                      <a:endParaRPr/>
                    </a:p>
                  </a:txBody>
                  <a:tcPr marT="91425" marB="91425" marR="91425" marL="91425"/>
                </a:tc>
                <a:tc>
                  <a:txBody>
                    <a:bodyPr/>
                    <a:lstStyle/>
                    <a:p>
                      <a:pPr indent="0" lvl="0" marL="0" rtl="0" algn="l">
                        <a:spcBef>
                          <a:spcPts val="0"/>
                        </a:spcBef>
                        <a:spcAft>
                          <a:spcPts val="0"/>
                        </a:spcAft>
                        <a:buNone/>
                      </a:pPr>
                      <a:r>
                        <a:rPr lang="en"/>
                        <a:t>1.2859199373346601</a:t>
                      </a:r>
                      <a:endParaRPr/>
                    </a:p>
                  </a:txBody>
                  <a:tcPr marT="91425" marB="91425" marR="91425" marL="91425"/>
                </a:tc>
                <a:tc>
                  <a:txBody>
                    <a:bodyPr/>
                    <a:lstStyle/>
                    <a:p>
                      <a:pPr indent="0" lvl="0" marL="0" rtl="0" algn="l">
                        <a:spcBef>
                          <a:spcPts val="0"/>
                        </a:spcBef>
                        <a:spcAft>
                          <a:spcPts val="0"/>
                        </a:spcAft>
                        <a:buNone/>
                      </a:pPr>
                      <a:r>
                        <a:rPr lang="en"/>
                        <a:t>0.9947029332178027</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graphicFrame>
        <p:nvGraphicFramePr>
          <p:cNvPr id="327" name="Google Shape;327;p49"/>
          <p:cNvGraphicFramePr/>
          <p:nvPr/>
        </p:nvGraphicFramePr>
        <p:xfrm>
          <a:off x="381150" y="989560"/>
          <a:ext cx="3000000" cy="3000000"/>
        </p:xfrm>
        <a:graphic>
          <a:graphicData uri="http://schemas.openxmlformats.org/drawingml/2006/table">
            <a:tbl>
              <a:tblPr>
                <a:noFill/>
                <a:tableStyleId>{22AD07E7-4CA0-4878-BC51-9D980BEFC9E6}</a:tableStyleId>
              </a:tblPr>
              <a:tblGrid>
                <a:gridCol w="1721075"/>
                <a:gridCol w="1304000"/>
                <a:gridCol w="1367025"/>
                <a:gridCol w="1389775"/>
                <a:gridCol w="1300675"/>
                <a:gridCol w="1255400"/>
              </a:tblGrid>
              <a:tr h="825800">
                <a:tc>
                  <a:txBody>
                    <a:bodyPr/>
                    <a:lstStyle/>
                    <a:p>
                      <a:pPr indent="0" lvl="0" marL="0" rtl="0" algn="l">
                        <a:spcBef>
                          <a:spcPts val="0"/>
                        </a:spcBef>
                        <a:spcAft>
                          <a:spcPts val="0"/>
                        </a:spcAft>
                        <a:buNone/>
                      </a:pPr>
                      <a:r>
                        <a:rPr lang="en"/>
                        <a:t>Model Name</a:t>
                      </a:r>
                      <a:endParaRPr/>
                    </a:p>
                  </a:txBody>
                  <a:tcPr marT="91425" marB="91425" marR="91425" marL="91425"/>
                </a:tc>
                <a:tc>
                  <a:txBody>
                    <a:bodyPr/>
                    <a:lstStyle/>
                    <a:p>
                      <a:pPr indent="0" lvl="0" marL="0" rtl="0" algn="l">
                        <a:spcBef>
                          <a:spcPts val="0"/>
                        </a:spcBef>
                        <a:spcAft>
                          <a:spcPts val="0"/>
                        </a:spcAft>
                        <a:buNone/>
                      </a:pPr>
                      <a:r>
                        <a:rPr lang="en"/>
                        <a:t>Variance</a:t>
                      </a:r>
                      <a:endParaRPr/>
                    </a:p>
                  </a:txBody>
                  <a:tcPr marT="91425" marB="91425" marR="91425" marL="91425"/>
                </a:tc>
                <a:tc>
                  <a:txBody>
                    <a:bodyPr/>
                    <a:lstStyle/>
                    <a:p>
                      <a:pPr indent="0" lvl="0" marL="0" rtl="0" algn="l">
                        <a:spcBef>
                          <a:spcPts val="0"/>
                        </a:spcBef>
                        <a:spcAft>
                          <a:spcPts val="0"/>
                        </a:spcAft>
                        <a:buNone/>
                      </a:pPr>
                      <a:r>
                        <a:rPr lang="en"/>
                        <a:t>Mean Absolute Error (MAE)</a:t>
                      </a:r>
                      <a:endParaRPr/>
                    </a:p>
                  </a:txBody>
                  <a:tcPr marT="91425" marB="91425" marR="91425" marL="91425"/>
                </a:tc>
                <a:tc>
                  <a:txBody>
                    <a:bodyPr/>
                    <a:lstStyle/>
                    <a:p>
                      <a:pPr indent="0" lvl="0" marL="0" rtl="0" algn="l">
                        <a:spcBef>
                          <a:spcPts val="0"/>
                        </a:spcBef>
                        <a:spcAft>
                          <a:spcPts val="0"/>
                        </a:spcAft>
                        <a:buNone/>
                      </a:pPr>
                      <a:r>
                        <a:rPr lang="en"/>
                        <a:t>Mean Squared Error (MSE)</a:t>
                      </a:r>
                      <a:endParaRPr/>
                    </a:p>
                  </a:txBody>
                  <a:tcPr marT="91425" marB="91425" marR="91425" marL="91425"/>
                </a:tc>
                <a:tc>
                  <a:txBody>
                    <a:bodyPr/>
                    <a:lstStyle/>
                    <a:p>
                      <a:pPr indent="0" lvl="0" marL="0" rtl="0" algn="l">
                        <a:spcBef>
                          <a:spcPts val="0"/>
                        </a:spcBef>
                        <a:spcAft>
                          <a:spcPts val="0"/>
                        </a:spcAft>
                        <a:buNone/>
                      </a:pPr>
                      <a:r>
                        <a:rPr lang="en"/>
                        <a:t>Root Mean Squared Error (RMSE)</a:t>
                      </a:r>
                      <a:endParaRPr/>
                    </a:p>
                  </a:txBody>
                  <a:tcPr marT="91425" marB="91425" marR="91425" marL="91425"/>
                </a:tc>
                <a:tc>
                  <a:txBody>
                    <a:bodyPr/>
                    <a:lstStyle/>
                    <a:p>
                      <a:pPr indent="0" lvl="0" marL="0" rtl="0" algn="l">
                        <a:spcBef>
                          <a:spcPts val="0"/>
                        </a:spcBef>
                        <a:spcAft>
                          <a:spcPts val="0"/>
                        </a:spcAft>
                        <a:buNone/>
                      </a:pPr>
                      <a:r>
                        <a:rPr lang="en"/>
                        <a:t>R2 Score</a:t>
                      </a:r>
                      <a:endParaRPr/>
                    </a:p>
                  </a:txBody>
                  <a:tcPr marT="91425" marB="91425" marR="91425" marL="91425"/>
                </a:tc>
              </a:tr>
              <a:tr h="611700">
                <a:tc>
                  <a:txBody>
                    <a:bodyPr/>
                    <a:lstStyle/>
                    <a:p>
                      <a:pPr indent="0" lvl="0" marL="0" rtl="0" algn="l">
                        <a:spcBef>
                          <a:spcPts val="0"/>
                        </a:spcBef>
                        <a:spcAft>
                          <a:spcPts val="0"/>
                        </a:spcAft>
                        <a:buNone/>
                      </a:pPr>
                      <a:r>
                        <a:rPr lang="en"/>
                        <a:t>MLP R</a:t>
                      </a:r>
                      <a:r>
                        <a:rPr lang="en"/>
                        <a:t>egre</a:t>
                      </a:r>
                      <a:r>
                        <a:rPr lang="en"/>
                        <a:t>ssor</a:t>
                      </a:r>
                      <a:endParaRPr/>
                    </a:p>
                  </a:txBody>
                  <a:tcPr marT="91425" marB="91425" marR="91425" marL="91425"/>
                </a:tc>
                <a:tc>
                  <a:txBody>
                    <a:bodyPr/>
                    <a:lstStyle/>
                    <a:p>
                      <a:pPr indent="0" lvl="0" marL="0" rtl="0" algn="l">
                        <a:spcBef>
                          <a:spcPts val="0"/>
                        </a:spcBef>
                        <a:spcAft>
                          <a:spcPts val="0"/>
                        </a:spcAft>
                        <a:buNone/>
                      </a:pPr>
                      <a:r>
                        <a:rPr lang="en"/>
                        <a:t>0.9878790771643409</a:t>
                      </a:r>
                      <a:endParaRPr/>
                    </a:p>
                  </a:txBody>
                  <a:tcPr marT="91425" marB="91425" marR="91425" marL="91425"/>
                </a:tc>
                <a:tc>
                  <a:txBody>
                    <a:bodyPr/>
                    <a:lstStyle/>
                    <a:p>
                      <a:pPr indent="0" lvl="0" marL="0" rtl="0" algn="l">
                        <a:spcBef>
                          <a:spcPts val="0"/>
                        </a:spcBef>
                        <a:spcAft>
                          <a:spcPts val="0"/>
                        </a:spcAft>
                        <a:buNone/>
                      </a:pPr>
                      <a:r>
                        <a:rPr lang="en"/>
                        <a:t>1.394883584420612</a:t>
                      </a:r>
                      <a:endParaRPr/>
                    </a:p>
                  </a:txBody>
                  <a:tcPr marT="91425" marB="91425" marR="91425" marL="91425"/>
                </a:tc>
                <a:tc>
                  <a:txBody>
                    <a:bodyPr/>
                    <a:lstStyle/>
                    <a:p>
                      <a:pPr indent="0" lvl="0" marL="0" rtl="0" algn="l">
                        <a:spcBef>
                          <a:spcPts val="0"/>
                        </a:spcBef>
                        <a:spcAft>
                          <a:spcPts val="0"/>
                        </a:spcAft>
                        <a:buNone/>
                      </a:pPr>
                      <a:r>
                        <a:rPr lang="en"/>
                        <a:t>3.808663049545984</a:t>
                      </a:r>
                      <a:endParaRPr/>
                    </a:p>
                  </a:txBody>
                  <a:tcPr marT="91425" marB="91425" marR="91425" marL="91425"/>
                </a:tc>
                <a:tc>
                  <a:txBody>
                    <a:bodyPr/>
                    <a:lstStyle/>
                    <a:p>
                      <a:pPr indent="0" lvl="0" marL="0" rtl="0" algn="l">
                        <a:spcBef>
                          <a:spcPts val="0"/>
                        </a:spcBef>
                        <a:spcAft>
                          <a:spcPts val="0"/>
                        </a:spcAft>
                        <a:buNone/>
                      </a:pPr>
                      <a:r>
                        <a:rPr lang="en"/>
                        <a:t>1.9515796293121077</a:t>
                      </a:r>
                      <a:endParaRPr/>
                    </a:p>
                  </a:txBody>
                  <a:tcPr marT="91425" marB="91425" marR="91425" marL="91425"/>
                </a:tc>
                <a:tc>
                  <a:txBody>
                    <a:bodyPr/>
                    <a:lstStyle/>
                    <a:p>
                      <a:pPr indent="0" lvl="0" marL="0" rtl="0" algn="l">
                        <a:spcBef>
                          <a:spcPts val="0"/>
                        </a:spcBef>
                        <a:spcAft>
                          <a:spcPts val="0"/>
                        </a:spcAft>
                        <a:buNone/>
                      </a:pPr>
                      <a:r>
                        <a:rPr lang="en"/>
                        <a:t>0.9876512020901861</a:t>
                      </a:r>
                      <a:endParaRPr/>
                    </a:p>
                  </a:txBody>
                  <a:tcPr marT="91425" marB="91425" marR="91425" marL="91425"/>
                </a:tc>
              </a:tr>
              <a:tr h="611700">
                <a:tc>
                  <a:txBody>
                    <a:bodyPr/>
                    <a:lstStyle/>
                    <a:p>
                      <a:pPr indent="0" lvl="0" marL="0" rtl="0" algn="l">
                        <a:spcBef>
                          <a:spcPts val="0"/>
                        </a:spcBef>
                        <a:spcAft>
                          <a:spcPts val="0"/>
                        </a:spcAft>
                        <a:buNone/>
                      </a:pPr>
                      <a:r>
                        <a:rPr lang="en"/>
                        <a:t>Linear Regression</a:t>
                      </a:r>
                      <a:endParaRPr/>
                    </a:p>
                  </a:txBody>
                  <a:tcPr marT="91425" marB="91425" marR="91425" marL="91425"/>
                </a:tc>
                <a:tc>
                  <a:txBody>
                    <a:bodyPr/>
                    <a:lstStyle/>
                    <a:p>
                      <a:pPr indent="0" lvl="0" marL="0" rtl="0" algn="l">
                        <a:spcBef>
                          <a:spcPts val="0"/>
                        </a:spcBef>
                        <a:spcAft>
                          <a:spcPts val="0"/>
                        </a:spcAft>
                        <a:buNone/>
                      </a:pPr>
                      <a:r>
                        <a:rPr lang="en"/>
                        <a:t>0.9984105607752541</a:t>
                      </a:r>
                      <a:endParaRPr/>
                    </a:p>
                  </a:txBody>
                  <a:tcPr marT="91425" marB="91425" marR="91425" marL="91425"/>
                </a:tc>
                <a:tc>
                  <a:txBody>
                    <a:bodyPr/>
                    <a:lstStyle/>
                    <a:p>
                      <a:pPr indent="0" lvl="0" marL="0" rtl="0" algn="l">
                        <a:spcBef>
                          <a:spcPts val="0"/>
                        </a:spcBef>
                        <a:spcAft>
                          <a:spcPts val="0"/>
                        </a:spcAft>
                        <a:buNone/>
                      </a:pPr>
                      <a:r>
                        <a:rPr lang="en"/>
                        <a:t>0.4998970927402394</a:t>
                      </a:r>
                      <a:endParaRPr/>
                    </a:p>
                  </a:txBody>
                  <a:tcPr marT="91425" marB="91425" marR="91425" marL="91425"/>
                </a:tc>
                <a:tc>
                  <a:txBody>
                    <a:bodyPr/>
                    <a:lstStyle/>
                    <a:p>
                      <a:pPr indent="0" lvl="0" marL="0" rtl="0" algn="l">
                        <a:spcBef>
                          <a:spcPts val="0"/>
                        </a:spcBef>
                        <a:spcAft>
                          <a:spcPts val="0"/>
                        </a:spcAft>
                        <a:buNone/>
                      </a:pPr>
                      <a:r>
                        <a:rPr lang="en"/>
                        <a:t>0.4982608593794327</a:t>
                      </a:r>
                      <a:endParaRPr/>
                    </a:p>
                  </a:txBody>
                  <a:tcPr marT="91425" marB="91425" marR="91425" marL="91425"/>
                </a:tc>
                <a:tc>
                  <a:txBody>
                    <a:bodyPr/>
                    <a:lstStyle/>
                    <a:p>
                      <a:pPr indent="0" lvl="0" marL="0" rtl="0" algn="l">
                        <a:spcBef>
                          <a:spcPts val="0"/>
                        </a:spcBef>
                        <a:spcAft>
                          <a:spcPts val="0"/>
                        </a:spcAft>
                        <a:buNone/>
                      </a:pPr>
                      <a:r>
                        <a:rPr lang="en"/>
                        <a:t>0.7058759518353297</a:t>
                      </a:r>
                      <a:endParaRPr/>
                    </a:p>
                  </a:txBody>
                  <a:tcPr marT="91425" marB="91425" marR="91425" marL="91425"/>
                </a:tc>
                <a:tc>
                  <a:txBody>
                    <a:bodyPr/>
                    <a:lstStyle/>
                    <a:p>
                      <a:pPr indent="0" lvl="0" marL="0" rtl="0" algn="l">
                        <a:spcBef>
                          <a:spcPts val="0"/>
                        </a:spcBef>
                        <a:spcAft>
                          <a:spcPts val="0"/>
                        </a:spcAft>
                        <a:buNone/>
                      </a:pPr>
                      <a:r>
                        <a:rPr lang="en"/>
                        <a:t>0.99</a:t>
                      </a:r>
                      <a:r>
                        <a:rPr lang="en"/>
                        <a:t>84</a:t>
                      </a:r>
                      <a:r>
                        <a:rPr lang="en"/>
                        <a:t>038843298259</a:t>
                      </a:r>
                      <a:endParaRPr/>
                    </a:p>
                  </a:txBody>
                  <a:tcPr marT="91425" marB="91425" marR="91425" marL="91425"/>
                </a:tc>
              </a:tr>
              <a:tr h="611700">
                <a:tc>
                  <a:txBody>
                    <a:bodyPr/>
                    <a:lstStyle/>
                    <a:p>
                      <a:pPr indent="0" lvl="0" marL="0" rtl="0" algn="l">
                        <a:spcBef>
                          <a:spcPts val="0"/>
                        </a:spcBef>
                        <a:spcAft>
                          <a:spcPts val="0"/>
                        </a:spcAft>
                        <a:buNone/>
                      </a:pPr>
                      <a:r>
                        <a:rPr lang="en"/>
                        <a:t>Lasso Regularization</a:t>
                      </a:r>
                      <a:endParaRPr/>
                    </a:p>
                  </a:txBody>
                  <a:tcPr marT="91425" marB="91425" marR="91425" marL="91425"/>
                </a:tc>
                <a:tc>
                  <a:txBody>
                    <a:bodyPr/>
                    <a:lstStyle/>
                    <a:p>
                      <a:pPr indent="0" lvl="0" marL="0" rtl="0" algn="l">
                        <a:spcBef>
                          <a:spcPts val="0"/>
                        </a:spcBef>
                        <a:spcAft>
                          <a:spcPts val="0"/>
                        </a:spcAft>
                        <a:buNone/>
                      </a:pPr>
                      <a:r>
                        <a:rPr lang="en"/>
                        <a:t>0.9981139970806651</a:t>
                      </a:r>
                      <a:endParaRPr/>
                    </a:p>
                  </a:txBody>
                  <a:tcPr marT="91425" marB="91425" marR="91425" marL="91425"/>
                </a:tc>
                <a:tc>
                  <a:txBody>
                    <a:bodyPr/>
                    <a:lstStyle/>
                    <a:p>
                      <a:pPr indent="0" lvl="0" marL="0" rtl="0" algn="l">
                        <a:spcBef>
                          <a:spcPts val="0"/>
                        </a:spcBef>
                        <a:spcAft>
                          <a:spcPts val="0"/>
                        </a:spcAft>
                        <a:buNone/>
                      </a:pPr>
                      <a:r>
                        <a:rPr lang="en"/>
                        <a:t>0.5671942280837702</a:t>
                      </a:r>
                      <a:endParaRPr/>
                    </a:p>
                  </a:txBody>
                  <a:tcPr marT="91425" marB="91425" marR="91425" marL="91425"/>
                </a:tc>
                <a:tc>
                  <a:txBody>
                    <a:bodyPr/>
                    <a:lstStyle/>
                    <a:p>
                      <a:pPr indent="0" lvl="0" marL="0" rtl="0" algn="l">
                        <a:spcBef>
                          <a:spcPts val="0"/>
                        </a:spcBef>
                        <a:spcAft>
                          <a:spcPts val="0"/>
                        </a:spcAft>
                        <a:buNone/>
                      </a:pPr>
                      <a:r>
                        <a:rPr lang="en"/>
                        <a:t>0.5997123020551185</a:t>
                      </a:r>
                      <a:endParaRPr/>
                    </a:p>
                  </a:txBody>
                  <a:tcPr marT="91425" marB="91425" marR="91425" marL="91425"/>
                </a:tc>
                <a:tc>
                  <a:txBody>
                    <a:bodyPr/>
                    <a:lstStyle/>
                    <a:p>
                      <a:pPr indent="0" lvl="0" marL="0" rtl="0" algn="l">
                        <a:spcBef>
                          <a:spcPts val="0"/>
                        </a:spcBef>
                        <a:spcAft>
                          <a:spcPts val="0"/>
                        </a:spcAft>
                        <a:buNone/>
                      </a:pPr>
                      <a:r>
                        <a:rPr lang="en"/>
                        <a:t>0.7744109387496528</a:t>
                      </a:r>
                      <a:endParaRPr/>
                    </a:p>
                  </a:txBody>
                  <a:tcPr marT="91425" marB="91425" marR="91425" marL="91425"/>
                </a:tc>
                <a:tc>
                  <a:txBody>
                    <a:bodyPr/>
                    <a:lstStyle/>
                    <a:p>
                      <a:pPr indent="0" lvl="0" marL="0" rtl="0" algn="l">
                        <a:spcBef>
                          <a:spcPts val="0"/>
                        </a:spcBef>
                        <a:spcAft>
                          <a:spcPts val="0"/>
                        </a:spcAft>
                        <a:buNone/>
                      </a:pPr>
                      <a:r>
                        <a:rPr lang="en"/>
                        <a:t>0.9980788974592574</a:t>
                      </a:r>
                      <a:endParaRPr/>
                    </a:p>
                  </a:txBody>
                  <a:tcPr marT="91425" marB="91425" marR="91425" marL="91425"/>
                </a:tc>
              </a:tr>
              <a:tr h="611700">
                <a:tc>
                  <a:txBody>
                    <a:bodyPr/>
                    <a:lstStyle/>
                    <a:p>
                      <a:pPr indent="0" lvl="0" marL="0" rtl="0" algn="l">
                        <a:spcBef>
                          <a:spcPts val="0"/>
                        </a:spcBef>
                        <a:spcAft>
                          <a:spcPts val="0"/>
                        </a:spcAft>
                        <a:buNone/>
                      </a:pPr>
                      <a:r>
                        <a:rPr lang="en"/>
                        <a:t>Ridge</a:t>
                      </a:r>
                      <a:r>
                        <a:rPr lang="en"/>
                        <a:t> Regularization</a:t>
                      </a:r>
                      <a:endParaRPr/>
                    </a:p>
                  </a:txBody>
                  <a:tcPr marT="91425" marB="91425" marR="91425" marL="91425"/>
                </a:tc>
                <a:tc>
                  <a:txBody>
                    <a:bodyPr/>
                    <a:lstStyle/>
                    <a:p>
                      <a:pPr indent="0" lvl="0" marL="0" rtl="0" algn="l">
                        <a:spcBef>
                          <a:spcPts val="0"/>
                        </a:spcBef>
                        <a:spcAft>
                          <a:spcPts val="0"/>
                        </a:spcAft>
                        <a:buNone/>
                      </a:pPr>
                      <a:r>
                        <a:rPr lang="en"/>
                        <a:t>0.9983753902604772</a:t>
                      </a:r>
                      <a:endParaRPr/>
                    </a:p>
                  </a:txBody>
                  <a:tcPr marT="91425" marB="91425" marR="91425" marL="91425"/>
                </a:tc>
                <a:tc>
                  <a:txBody>
                    <a:bodyPr/>
                    <a:lstStyle/>
                    <a:p>
                      <a:pPr indent="0" lvl="0" marL="0" rtl="0" algn="l">
                        <a:spcBef>
                          <a:spcPts val="0"/>
                        </a:spcBef>
                        <a:spcAft>
                          <a:spcPts val="0"/>
                        </a:spcAft>
                        <a:buNone/>
                      </a:pPr>
                      <a:r>
                        <a:rPr lang="en"/>
                        <a:t>0.5032240151708921</a:t>
                      </a:r>
                      <a:endParaRPr/>
                    </a:p>
                  </a:txBody>
                  <a:tcPr marT="91425" marB="91425" marR="91425" marL="91425"/>
                </a:tc>
                <a:tc>
                  <a:txBody>
                    <a:bodyPr/>
                    <a:lstStyle/>
                    <a:p>
                      <a:pPr indent="0" lvl="0" marL="0" rtl="0" algn="l">
                        <a:spcBef>
                          <a:spcPts val="0"/>
                        </a:spcBef>
                        <a:spcAft>
                          <a:spcPts val="0"/>
                        </a:spcAft>
                        <a:buNone/>
                      </a:pPr>
                      <a:r>
                        <a:rPr lang="en"/>
                        <a:t>0.5090402321901811</a:t>
                      </a:r>
                      <a:endParaRPr/>
                    </a:p>
                  </a:txBody>
                  <a:tcPr marT="91425" marB="91425" marR="91425" marL="91425"/>
                </a:tc>
                <a:tc>
                  <a:txBody>
                    <a:bodyPr/>
                    <a:lstStyle/>
                    <a:p>
                      <a:pPr indent="0" lvl="0" marL="0" rtl="0" algn="l">
                        <a:spcBef>
                          <a:spcPts val="0"/>
                        </a:spcBef>
                        <a:spcAft>
                          <a:spcPts val="0"/>
                        </a:spcAft>
                        <a:buNone/>
                      </a:pPr>
                      <a:r>
                        <a:rPr lang="en"/>
                        <a:t>0.7134705545361919</a:t>
                      </a:r>
                      <a:endParaRPr/>
                    </a:p>
                  </a:txBody>
                  <a:tcPr marT="91425" marB="91425" marR="91425" marL="91425"/>
                </a:tc>
                <a:tc>
                  <a:txBody>
                    <a:bodyPr/>
                    <a:lstStyle/>
                    <a:p>
                      <a:pPr indent="0" lvl="0" marL="0" rtl="0" algn="l">
                        <a:spcBef>
                          <a:spcPts val="0"/>
                        </a:spcBef>
                        <a:spcAft>
                          <a:spcPts val="0"/>
                        </a:spcAft>
                        <a:buNone/>
                      </a:pPr>
                      <a:r>
                        <a:rPr lang="en"/>
                        <a:t>0.9983693539718135</a:t>
                      </a:r>
                      <a:endParaRPr/>
                    </a:p>
                  </a:txBody>
                  <a:tcPr marT="91425" marB="91425" marR="91425" marL="91425"/>
                </a:tc>
              </a:tr>
              <a:tr h="611700">
                <a:tc>
                  <a:txBody>
                    <a:bodyPr/>
                    <a:lstStyle/>
                    <a:p>
                      <a:pPr indent="0" lvl="0" marL="0" rtl="0" algn="l">
                        <a:spcBef>
                          <a:spcPts val="0"/>
                        </a:spcBef>
                        <a:spcAft>
                          <a:spcPts val="0"/>
                        </a:spcAft>
                        <a:buNone/>
                      </a:pPr>
                      <a:r>
                        <a:rPr lang="en"/>
                        <a:t>SVM Regressor</a:t>
                      </a:r>
                      <a:endParaRPr/>
                    </a:p>
                  </a:txBody>
                  <a:tcPr marT="91425" marB="91425" marR="91425" marL="91425"/>
                </a:tc>
                <a:tc>
                  <a:txBody>
                    <a:bodyPr/>
                    <a:lstStyle/>
                    <a:p>
                      <a:pPr indent="0" lvl="0" marL="0" rtl="0" algn="l">
                        <a:spcBef>
                          <a:spcPts val="0"/>
                        </a:spcBef>
                        <a:spcAft>
                          <a:spcPts val="0"/>
                        </a:spcAft>
                        <a:buNone/>
                      </a:pPr>
                      <a:r>
                        <a:rPr lang="en"/>
                        <a:t>0.9908394833394849</a:t>
                      </a:r>
                      <a:endParaRPr/>
                    </a:p>
                  </a:txBody>
                  <a:tcPr marT="91425" marB="91425" marR="91425" marL="91425"/>
                </a:tc>
                <a:tc>
                  <a:txBody>
                    <a:bodyPr/>
                    <a:lstStyle/>
                    <a:p>
                      <a:pPr indent="0" lvl="0" marL="0" rtl="0" algn="l">
                        <a:spcBef>
                          <a:spcPts val="0"/>
                        </a:spcBef>
                        <a:spcAft>
                          <a:spcPts val="0"/>
                        </a:spcAft>
                        <a:buNone/>
                      </a:pPr>
                      <a:r>
                        <a:rPr lang="en"/>
                        <a:t>1.234495899034324</a:t>
                      </a:r>
                      <a:endParaRPr/>
                    </a:p>
                  </a:txBody>
                  <a:tcPr marT="91425" marB="91425" marR="91425" marL="91425"/>
                </a:tc>
                <a:tc>
                  <a:txBody>
                    <a:bodyPr/>
                    <a:lstStyle/>
                    <a:p>
                      <a:pPr indent="0" lvl="0" marL="0" rtl="0" algn="l">
                        <a:spcBef>
                          <a:spcPts val="0"/>
                        </a:spcBef>
                        <a:spcAft>
                          <a:spcPts val="0"/>
                        </a:spcAft>
                        <a:buNone/>
                      </a:pPr>
                      <a:r>
                        <a:rPr lang="en"/>
                        <a:t>2.90889368932787</a:t>
                      </a:r>
                      <a:endParaRPr/>
                    </a:p>
                  </a:txBody>
                  <a:tcPr marT="91425" marB="91425" marR="91425" marL="91425"/>
                </a:tc>
                <a:tc>
                  <a:txBody>
                    <a:bodyPr/>
                    <a:lstStyle/>
                    <a:p>
                      <a:pPr indent="0" lvl="0" marL="0" rtl="0" algn="l">
                        <a:spcBef>
                          <a:spcPts val="0"/>
                        </a:spcBef>
                        <a:spcAft>
                          <a:spcPts val="0"/>
                        </a:spcAft>
                        <a:buNone/>
                      </a:pPr>
                      <a:r>
                        <a:rPr lang="en"/>
                        <a:t>1.7055479147345</a:t>
                      </a:r>
                      <a:endParaRPr/>
                    </a:p>
                  </a:txBody>
                  <a:tcPr marT="91425" marB="91425" marR="91425" marL="91425"/>
                </a:tc>
                <a:tc>
                  <a:txBody>
                    <a:bodyPr/>
                    <a:lstStyle/>
                    <a:p>
                      <a:pPr indent="0" lvl="0" marL="0" rtl="0" algn="l">
                        <a:spcBef>
                          <a:spcPts val="0"/>
                        </a:spcBef>
                        <a:spcAft>
                          <a:spcPts val="0"/>
                        </a:spcAft>
                        <a:buNone/>
                      </a:pPr>
                      <a:r>
                        <a:rPr lang="en"/>
                        <a:t>0.989864686786578</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3" name="Google Shape;33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R2 Score:</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R-squared is a statistical measure of how close the data are to the fitted regression line. It is also known as the coefficient of determination, or the coefficient of multiple determination for multiple regression. In our model, we see the following order based on the R2 Score:</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Linear Regression &gt; LR with Ridge &gt; LR with Lasso &gt; Random Forest &gt; Gradient Boost &gt; Decision Trees &gt; SVM Regressor</a:t>
            </a:r>
            <a:r>
              <a:rPr lang="en" sz="1400">
                <a:solidFill>
                  <a:srgbClr val="000000"/>
                </a:solidFill>
                <a:latin typeface="Arial"/>
                <a:ea typeface="Arial"/>
                <a:cs typeface="Arial"/>
                <a:sym typeface="Arial"/>
              </a:rPr>
              <a:t> &gt;</a:t>
            </a:r>
            <a:r>
              <a:rPr lang="en" sz="1400">
                <a:solidFill>
                  <a:srgbClr val="000000"/>
                </a:solidFill>
                <a:latin typeface="Arial"/>
                <a:ea typeface="Arial"/>
                <a:cs typeface="Arial"/>
                <a:sym typeface="Arial"/>
              </a:rPr>
              <a:t> MLP Regressor &gt; K Neighbours</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We can conclude that linear regression performs the best on our dataset. However, this is not the only parameter to assess the better model. We also conclude that K-Neighbours performs the worst for our dataset.</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9" name="Google Shape;33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Mean Absolute Error (MAE)</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R-squared is a statistical measure of how close the data are to the fitted regression line. It is also known as the coefficient of determination, or the coefficient of multiple determination for multiple regression. In our model, we see the following order based on the MAE values:</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chemeClr val="dk1"/>
                </a:solidFill>
                <a:latin typeface="Arial"/>
                <a:ea typeface="Arial"/>
                <a:cs typeface="Arial"/>
                <a:sym typeface="Arial"/>
              </a:rPr>
              <a:t>Linear Regression &lt; LR with Ridge &lt; LR with Lasso &lt; Random Forest &lt; Gradient Boost &lt; Decision Trees &lt; SVM Regressor &lt; MLP Regressor &lt; K Neighbours</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We can conclude that linear regression performs the best on our dataset. However, this is not the only parameter to assess the better model. We also conclude that K-Neighbours performs the worst for our dataset.</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5" name="Google Shape;34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Root Mean Squared Error (RMSE):</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Root mean square error or root mean square deviation is one of the most commonly used measures for evaluating the quality of predictions. It shows how far predictions fall from measured true values using Euclidean distance.</a:t>
            </a:r>
            <a:r>
              <a:rPr lang="en" sz="1400">
                <a:solidFill>
                  <a:srgbClr val="000000"/>
                </a:solidFill>
                <a:latin typeface="Arial"/>
                <a:ea typeface="Arial"/>
                <a:cs typeface="Arial"/>
                <a:sym typeface="Arial"/>
              </a:rPr>
              <a:t> In our models, we see the following order based on the RMSE Values:</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chemeClr val="dk1"/>
                </a:solidFill>
                <a:latin typeface="Arial"/>
                <a:ea typeface="Arial"/>
                <a:cs typeface="Arial"/>
                <a:sym typeface="Arial"/>
              </a:rPr>
              <a:t>Linear Regression &lt; LR with Ridge &lt; LR with Lasso &lt; Random Forest &lt; Gradient Boost &lt; Decision Trees &lt; SVM Regressor &lt; MLP Regressor &lt; K Neighbours</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chemeClr val="dk1"/>
                </a:solidFill>
                <a:latin typeface="Arial"/>
                <a:ea typeface="Arial"/>
                <a:cs typeface="Arial"/>
                <a:sym typeface="Arial"/>
              </a:rPr>
              <a:t>We can conclude that linear regression performs the best on our dataset. We also conclude that K-Neighbours performs the worst for our dataset.</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Novelty in our Project</a:t>
            </a:r>
            <a:endParaRPr/>
          </a:p>
        </p:txBody>
      </p:sp>
      <p:sp>
        <p:nvSpPr>
          <p:cNvPr id="351" name="Google Shape;351;p53"/>
          <p:cNvSpPr txBox="1"/>
          <p:nvPr>
            <p:ph idx="1" type="body"/>
          </p:nvPr>
        </p:nvSpPr>
        <p:spPr>
          <a:xfrm>
            <a:off x="289825" y="13790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353740"/>
                </a:solidFill>
                <a:latin typeface="Proxima Nova Semibold"/>
                <a:ea typeface="Proxima Nova Semibold"/>
                <a:cs typeface="Proxima Nova Semibold"/>
                <a:sym typeface="Proxima Nova Semibold"/>
              </a:rPr>
              <a:t>Sentiment analysis in stock market prediction is a relatively new concept, but one that is quickly gaining traction. By analyzing the sentiment of news articles and social media posts, investors have a better understanding of how different market events might influence stock prices. Sentiment analysis allows investors to evaluate the overall sentiment of a particular stock or the overall market and gain an understanding of how their investments might be influenced by current events. This type of analysis can provide investors with an edge in predicting future stock prices, enabling them to make more informed decisions and maximize their returns.</a:t>
            </a:r>
            <a:endParaRPr>
              <a:latin typeface="Proxima Nova Semibold"/>
              <a:ea typeface="Proxima Nova Semibold"/>
              <a:cs typeface="Proxima Nova Semibold"/>
              <a:sym typeface="Proxima Nov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An Insight into the Topic</a:t>
            </a:r>
            <a:endParaRPr/>
          </a:p>
        </p:txBody>
      </p:sp>
      <p:sp>
        <p:nvSpPr>
          <p:cNvPr id="98" name="Google Shape;98;p18"/>
          <p:cNvSpPr txBox="1"/>
          <p:nvPr>
            <p:ph idx="1" type="body"/>
          </p:nvPr>
        </p:nvSpPr>
        <p:spPr>
          <a:xfrm>
            <a:off x="289825" y="9598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chemeClr val="dk1"/>
                </a:solidFill>
                <a:latin typeface="Arial"/>
                <a:ea typeface="Arial"/>
                <a:cs typeface="Arial"/>
                <a:sym typeface="Arial"/>
              </a:rPr>
              <a:t>Both investors and scholars have long been interested in stock movement prediction (Frankel, 1995; Edwards et al., 2007; Bollen et al., 2011; Hu et al., 2018). More than five trillion worth of stocks are traded every day. In behavioral finance studies, stock movements are attributed to investors’ cognitive and emotional biases. On the other hand, new information related to markets will change investors’ expectations about the markets and cause stock prices to move.</a:t>
            </a:r>
            <a:endParaRPr sz="1600">
              <a:solidFill>
                <a:schemeClr val="dk1"/>
              </a:solidFill>
              <a:latin typeface="Arial"/>
              <a:ea typeface="Arial"/>
              <a:cs typeface="Arial"/>
              <a:sym typeface="Arial"/>
            </a:endParaRPr>
          </a:p>
          <a:p>
            <a:pPr indent="0" lvl="0" marL="0" rtl="0" algn="l">
              <a:spcBef>
                <a:spcPts val="1200"/>
              </a:spcBef>
              <a:spcAft>
                <a:spcPts val="0"/>
              </a:spcAft>
              <a:buNone/>
            </a:pPr>
            <a:r>
              <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700">
                <a:solidFill>
                  <a:schemeClr val="dk1"/>
                </a:solidFill>
                <a:latin typeface="Arial"/>
                <a:ea typeface="Arial"/>
                <a:cs typeface="Arial"/>
                <a:sym typeface="Arial"/>
              </a:rPr>
              <a:t>Scholars have found that stock movements are affected by various sources, including transaction data, news, social media, and search behavior. Public news and social media are two key content resources for stock market forecasting in natural language processing (NLP), and the models that employ these sources are frequently discriminative.</a:t>
            </a:r>
            <a:endParaRPr sz="2200">
              <a:solidFill>
                <a:schemeClr val="dk1"/>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 Contributions</a:t>
            </a:r>
            <a:endParaRPr/>
          </a:p>
        </p:txBody>
      </p:sp>
      <p:sp>
        <p:nvSpPr>
          <p:cNvPr id="357" name="Google Shape;35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Support Vector Machines - Sanyam</a:t>
            </a:r>
            <a:endParaRPr/>
          </a:p>
          <a:p>
            <a:pPr indent="-342900" lvl="0" marL="457200" rtl="0" algn="l">
              <a:spcBef>
                <a:spcPts val="0"/>
              </a:spcBef>
              <a:spcAft>
                <a:spcPts val="0"/>
              </a:spcAft>
              <a:buSzPts val="1800"/>
              <a:buChar char="-"/>
            </a:pPr>
            <a:r>
              <a:rPr lang="en"/>
              <a:t>MLP Regressor - Aayush</a:t>
            </a:r>
            <a:endParaRPr/>
          </a:p>
          <a:p>
            <a:pPr indent="-342900" lvl="0" marL="457200" rtl="0" algn="l">
              <a:spcBef>
                <a:spcPts val="0"/>
              </a:spcBef>
              <a:spcAft>
                <a:spcPts val="0"/>
              </a:spcAft>
              <a:buSzPts val="1800"/>
              <a:buChar char="-"/>
            </a:pPr>
            <a:r>
              <a:rPr lang="en"/>
              <a:t>Hyperparameter Tuning - Aaryendra, Aayush and Jayan</a:t>
            </a:r>
            <a:endParaRPr/>
          </a:p>
          <a:p>
            <a:pPr indent="-342900" lvl="0" marL="457200" rtl="0" algn="l">
              <a:spcBef>
                <a:spcPts val="0"/>
              </a:spcBef>
              <a:spcAft>
                <a:spcPts val="0"/>
              </a:spcAft>
              <a:buSzPts val="1800"/>
              <a:buChar char="-"/>
            </a:pPr>
            <a:r>
              <a:rPr lang="en"/>
              <a:t>Model Comparison - Aaryendra and Jayan</a:t>
            </a:r>
            <a:endParaRPr/>
          </a:p>
          <a:p>
            <a:pPr indent="-342900" lvl="0" marL="457200" rtl="0" algn="l">
              <a:spcBef>
                <a:spcPts val="0"/>
              </a:spcBef>
              <a:spcAft>
                <a:spcPts val="0"/>
              </a:spcAft>
              <a:buSzPts val="1800"/>
              <a:buChar char="-"/>
            </a:pPr>
            <a:r>
              <a:rPr lang="en"/>
              <a:t>Results - Jayan and Sanyam</a:t>
            </a:r>
            <a:endParaRPr/>
          </a:p>
          <a:p>
            <a:pPr indent="-342900" lvl="0" marL="457200" rtl="0" algn="l">
              <a:spcBef>
                <a:spcPts val="0"/>
              </a:spcBef>
              <a:spcAft>
                <a:spcPts val="0"/>
              </a:spcAft>
              <a:buSzPts val="1800"/>
              <a:buChar char="-"/>
            </a:pPr>
            <a:r>
              <a:rPr lang="en"/>
              <a:t>Results and Report Writing - Aaryendra, Aayush and Sanyam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 An Insight into the Topic</a:t>
            </a:r>
            <a:endParaRPr/>
          </a:p>
        </p:txBody>
      </p:sp>
      <p:sp>
        <p:nvSpPr>
          <p:cNvPr id="104" name="Google Shape;104;p19"/>
          <p:cNvSpPr txBox="1"/>
          <p:nvPr>
            <p:ph idx="1" type="body"/>
          </p:nvPr>
        </p:nvSpPr>
        <p:spPr>
          <a:xfrm>
            <a:off x="232400" y="66530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chemeClr val="dk1"/>
                </a:solidFill>
                <a:latin typeface="Arial"/>
                <a:ea typeface="Arial"/>
                <a:cs typeface="Arial"/>
                <a:sym typeface="Arial"/>
              </a:rPr>
              <a:t>The two major types of stock market analytical techniques are technical analysis and fundamental analysis. Using historical data, particularly price and volume, technical analysis makes stock price predictions. It is important to keep in mind that employing technical analysis to make money would be more difficult the more efficient the market is. Fundamental analysis, on the other hand, produces predictions based on the intrinsic worth of the investment by evaluating macroeconomic factors, industry features, and company features, such as financial reports, competitors, and viability.</a:t>
            </a:r>
            <a:endParaRPr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600">
                <a:solidFill>
                  <a:schemeClr val="dk1"/>
                </a:solidFill>
                <a:latin typeface="Arial"/>
                <a:ea typeface="Arial"/>
                <a:cs typeface="Arial"/>
                <a:sym typeface="Arial"/>
              </a:rPr>
              <a:t>The traditional strategy is to concatenate these into a compound vector and utilize various learning models, including support vector machines (SVMs), decision trees (DTs), and artificial neural networks (ANNs), to make predictions. Deep neural networks are extensively used, and event driven approaches using structured event representations have already been studied in this domain (Le and Mikolov, 2014). </a:t>
            </a:r>
            <a:r>
              <a:rPr lang="en" sz="1100">
                <a:solidFill>
                  <a:schemeClr val="dk1"/>
                </a:solidFill>
                <a:latin typeface="Arial"/>
                <a:ea typeface="Arial"/>
                <a:cs typeface="Arial"/>
                <a:sym typeface="Arial"/>
              </a:rPr>
              <a:t> </a:t>
            </a:r>
            <a:r>
              <a:rPr lang="en" sz="1600">
                <a:solidFill>
                  <a:schemeClr val="dk1"/>
                </a:solidFill>
                <a:latin typeface="Arial"/>
                <a:ea typeface="Arial"/>
                <a:cs typeface="Arial"/>
                <a:sym typeface="Arial"/>
              </a:rPr>
              <a:t>To overcome this challenge, some scholars have modeled multidimensional information with tensors to achieve better performance.</a:t>
            </a:r>
            <a:endParaRPr sz="2600">
              <a:solidFill>
                <a:schemeClr val="dk1"/>
              </a:solidFill>
              <a:latin typeface="Arial"/>
              <a:ea typeface="Arial"/>
              <a:cs typeface="Arial"/>
              <a:sym typeface="Arial"/>
            </a:endParaRPr>
          </a:p>
          <a:p>
            <a:pPr indent="0" lvl="0" marL="0" rtl="0" algn="l">
              <a:spcBef>
                <a:spcPts val="12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a:t>
            </a:r>
            <a:r>
              <a:rPr lang="en"/>
              <a:t>Paper - 1 </a:t>
            </a:r>
            <a:endParaRPr/>
          </a:p>
        </p:txBody>
      </p:sp>
      <p:sp>
        <p:nvSpPr>
          <p:cNvPr id="110" name="Google Shape;110;p20"/>
          <p:cNvSpPr txBox="1"/>
          <p:nvPr>
            <p:ph idx="1" type="body"/>
          </p:nvPr>
        </p:nvSpPr>
        <p:spPr>
          <a:xfrm>
            <a:off x="221850" y="1022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Title: </a:t>
            </a:r>
            <a:r>
              <a:rPr lang="en" sz="1600"/>
              <a:t>A Multimodal Event Driven LSTM Model for Stock Prediction using Online News</a:t>
            </a:r>
            <a:endParaRPr sz="1600"/>
          </a:p>
          <a:p>
            <a:pPr indent="0" lvl="0" marL="0" rtl="0" algn="l">
              <a:spcBef>
                <a:spcPts val="1600"/>
              </a:spcBef>
              <a:spcAft>
                <a:spcPts val="0"/>
              </a:spcAft>
              <a:buNone/>
            </a:pPr>
            <a:r>
              <a:rPr lang="en" sz="1600"/>
              <a:t>Authors: Qing Li, Jinghua Tan, Jun Wang, Hsinchun Chen</a:t>
            </a:r>
            <a:endParaRPr sz="1600"/>
          </a:p>
          <a:p>
            <a:pPr indent="0" lvl="0" marL="0" rtl="0" algn="l">
              <a:spcBef>
                <a:spcPts val="1600"/>
              </a:spcBef>
              <a:spcAft>
                <a:spcPts val="0"/>
              </a:spcAft>
              <a:buNone/>
            </a:pPr>
            <a:r>
              <a:rPr lang="en" sz="1500">
                <a:solidFill>
                  <a:schemeClr val="dk1"/>
                </a:solidFill>
                <a:latin typeface="Times New Roman"/>
                <a:ea typeface="Times New Roman"/>
                <a:cs typeface="Times New Roman"/>
                <a:sym typeface="Times New Roman"/>
              </a:rPr>
              <a:t>This paper presents a multimodal event-driven LSTM model for stock prediction using online news. The authors argue that the price of stock is always driven by unemotional investors, and that stock movements are attributed to investors' cognitive and emotional biases. They further argue that the volatility of the stock market stems from the release, dissemination and absorption of information, and that the stock market is affected by information sources such as fundamental and financial news.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The authors propose a vector-based model that converts the vector into a two-dimensional tensor, P+, P- and Dt for media data. The model uses a finance-related dictionary to capture sentiments. It illustrates the use of a second order tensor, R(i1xi2), i1 is the fundamental data, and i2 is the media data.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Paper-1</a:t>
            </a:r>
            <a:endParaRPr/>
          </a:p>
        </p:txBody>
      </p:sp>
      <p:sp>
        <p:nvSpPr>
          <p:cNvPr id="116" name="Google Shape;116;p21"/>
          <p:cNvSpPr txBox="1"/>
          <p:nvPr>
            <p:ph idx="1" type="body"/>
          </p:nvPr>
        </p:nvSpPr>
        <p:spPr>
          <a:xfrm>
            <a:off x="243725" y="993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The algorithm used is the event-driven LSTM Model, which is designed to address heterogeneity by controlling memory in the neural network. The authors then consider the indirect influence of related companies on media-aware stock movements.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The Tucker Decomposition and Lagrange Objective function are used to obtain the correlation factors from the 2D tensor. Iterative gradient descent is used to calculate the Lagrangian parameter. The stock relatedness is then constructed by building a media-based enterprise network, where each node represents a listed item, and each edge represents the news co-exposure. The weights are the number of news articles.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Trigger-based strategy is used in the LSTM Model to reinforce the information. DA (directional accuracy) and MCC (Matthews correlation coefficient) are used as evaluation metrics. The authors find that the LSTM model outperforms SVM, DT and BP in terms of accuracy and MCC.</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Paper-2</a:t>
            </a:r>
            <a:endParaRPr/>
          </a:p>
        </p:txBody>
      </p:sp>
      <p:sp>
        <p:nvSpPr>
          <p:cNvPr id="122" name="Google Shape;122;p22"/>
          <p:cNvSpPr txBox="1"/>
          <p:nvPr>
            <p:ph idx="1" type="body"/>
          </p:nvPr>
        </p:nvSpPr>
        <p:spPr>
          <a:xfrm>
            <a:off x="28982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Title: Stock Market Prediction Using Machine Learning </a:t>
            </a:r>
            <a:endParaRPr sz="1600"/>
          </a:p>
          <a:p>
            <a:pPr indent="0" lvl="0" marL="0" rtl="0" algn="l">
              <a:spcBef>
                <a:spcPts val="1600"/>
              </a:spcBef>
              <a:spcAft>
                <a:spcPts val="0"/>
              </a:spcAft>
              <a:buNone/>
            </a:pPr>
            <a:r>
              <a:rPr lang="en" sz="1600"/>
              <a:t>Authors: V Kranthi Sai Reddy</a:t>
            </a:r>
            <a:endParaRPr sz="1400">
              <a:solidFill>
                <a:schemeClr val="dk1"/>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chemeClr val="dk1"/>
                </a:solidFill>
                <a:latin typeface="Arial"/>
                <a:ea typeface="Arial"/>
                <a:cs typeface="Arial"/>
                <a:sym typeface="Arial"/>
              </a:rPr>
              <a:t>Stock market prediction is a process of trying to determine the future value of a stock or other financial instrument traded on a financial exchange. Many people attempt to predict stock prices in order to make profits from trading.</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None/>
            </a:pPr>
            <a:r>
              <a:rPr lang="en" sz="1400">
                <a:solidFill>
                  <a:schemeClr val="dk1"/>
                </a:solidFill>
                <a:latin typeface="Arial"/>
                <a:ea typeface="Arial"/>
                <a:cs typeface="Arial"/>
                <a:sym typeface="Arial"/>
              </a:rPr>
              <a:t>There are two main approaches to stock market prediction: technical analysis and fundamental analysis. Technical analysis is a method of predicting stock prices by looking at past market data, such as price movements and trading volumes. Fundamental analysis is a method of predicting stock prices by looking at economic indicators, such as company performance, economic conditions, and political factors. There have been numerous attempts to predict stock prices with machine learning. Some of these attempts have been more successful than others.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Paper-2</a:t>
            </a:r>
            <a:endParaRPr/>
          </a:p>
        </p:txBody>
      </p:sp>
      <p:sp>
        <p:nvSpPr>
          <p:cNvPr id="128" name="Google Shape;128;p2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Arial"/>
                <a:ea typeface="Arial"/>
                <a:cs typeface="Arial"/>
                <a:sym typeface="Arial"/>
              </a:rPr>
              <a:t>In this paper, they have proposed a machine learning approach to stock market prediction. They have used a support vector machine (SVM) to predict stock prices for the large and small capitalizations and in the three different markets, employing prices with both daily and up-to-the-minute frequencies. The SVM algorithm draws a boundary over the data set called the hyper-plane, which separates the data into two classes.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They have also used Radial Basis Function (RBF) as another metric to predict the stock price. A radial basis function is the real-valued function whose value depends only on the distance from the origin. The RBF units provide a new basis set for synthesizing the output function. The radial basis functions are not orthogonal and are overcomplete.</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Feature selection using features such as Stock and Index Momentum also play a pivotal role in the prediction using SVM. The results show that the SVM is able to predict stock prices with a high degree of accuracy. They find that the SVM performs better than other machine learning methods, such as artificial neural networks and decision trees.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0" lvl="0" marL="0" rtl="0" algn="l">
              <a:spcBef>
                <a:spcPts val="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